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3"/>
  </p:notesMasterIdLst>
  <p:sldIdLst>
    <p:sldId id="278" r:id="rId2"/>
    <p:sldId id="256" r:id="rId3"/>
    <p:sldId id="257" r:id="rId4"/>
    <p:sldId id="258" r:id="rId5"/>
    <p:sldId id="259" r:id="rId6"/>
    <p:sldId id="260" r:id="rId7"/>
    <p:sldId id="261" r:id="rId8"/>
    <p:sldId id="262" r:id="rId9"/>
    <p:sldId id="263" r:id="rId10"/>
    <p:sldId id="276" r:id="rId11"/>
    <p:sldId id="266" r:id="rId12"/>
    <p:sldId id="267" r:id="rId13"/>
    <p:sldId id="268" r:id="rId14"/>
    <p:sldId id="269" r:id="rId15"/>
    <p:sldId id="270" r:id="rId16"/>
    <p:sldId id="271" r:id="rId17"/>
    <p:sldId id="272" r:id="rId18"/>
    <p:sldId id="277" r:id="rId19"/>
    <p:sldId id="273" r:id="rId20"/>
    <p:sldId id="279" r:id="rId21"/>
    <p:sldId id="280" r:id="rId2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557" autoAdjust="0"/>
  </p:normalViewPr>
  <p:slideViewPr>
    <p:cSldViewPr snapToGrid="0" snapToObjects="1">
      <p:cViewPr varScale="1">
        <p:scale>
          <a:sx n="50" d="100"/>
          <a:sy n="50" d="100"/>
        </p:scale>
        <p:origin x="876" y="4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5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72118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906133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7/20/2024</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dirty="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07149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21286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770218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823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755712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62941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88494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68132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77823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1939754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60486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8A87A34-81AB-432B-8DAE-1953F412C126}" type="datetimeFigureOut">
              <a:rPr lang="en-US" dirty="0"/>
              <a:pPr/>
              <a:t>7/20/2024</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78924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7/20/2024</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0370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4BFE-A80D-9186-AE7C-124B9B3A0DD5}"/>
              </a:ext>
            </a:extLst>
          </p:cNvPr>
          <p:cNvSpPr>
            <a:spLocks noGrp="1"/>
          </p:cNvSpPr>
          <p:nvPr>
            <p:ph type="title"/>
          </p:nvPr>
        </p:nvSpPr>
        <p:spPr/>
        <p:txBody>
          <a:bodyPr>
            <a:normAutofit/>
          </a:bodyPr>
          <a:lstStyle/>
          <a:p>
            <a:r>
              <a:rPr lang="en-US" dirty="0"/>
              <a:t>TIME SERIES FORECASTING AND OPTIMIZATION </a:t>
            </a:r>
            <a:endParaRPr lang="en-IN" dirty="0"/>
          </a:p>
        </p:txBody>
      </p:sp>
      <p:sp>
        <p:nvSpPr>
          <p:cNvPr id="3" name="Content Placeholder 2">
            <a:extLst>
              <a:ext uri="{FF2B5EF4-FFF2-40B4-BE49-F238E27FC236}">
                <a16:creationId xmlns:a16="http://schemas.microsoft.com/office/drawing/2014/main" id="{8E45FFCA-5CB7-13DE-DB35-529CF03A0767}"/>
              </a:ext>
            </a:extLst>
          </p:cNvPr>
          <p:cNvSpPr>
            <a:spLocks noGrp="1"/>
          </p:cNvSpPr>
          <p:nvPr>
            <p:ph idx="1"/>
          </p:nvPr>
        </p:nvSpPr>
        <p:spPr/>
        <p:txBody>
          <a:bodyPr>
            <a:noAutofit/>
          </a:bodyPr>
          <a:lstStyle/>
          <a:p>
            <a:pPr>
              <a:lnSpc>
                <a:spcPts val="3062"/>
              </a:lnSpc>
            </a:pPr>
            <a:r>
              <a:rPr lang="en-US" sz="3200" dirty="0">
                <a:solidFill>
                  <a:srgbClr val="49495A"/>
                </a:solidFill>
                <a:latin typeface="Open Sans" pitchFamily="34" charset="0"/>
                <a:ea typeface="Open Sans" pitchFamily="34" charset="-122"/>
                <a:cs typeface="Open Sans" pitchFamily="34" charset="-120"/>
              </a:rPr>
              <a:t>Meera </a:t>
            </a:r>
            <a:r>
              <a:rPr lang="en-US" sz="3200" dirty="0" err="1">
                <a:solidFill>
                  <a:srgbClr val="49495A"/>
                </a:solidFill>
                <a:latin typeface="Open Sans" pitchFamily="34" charset="0"/>
                <a:ea typeface="Open Sans" pitchFamily="34" charset="-122"/>
                <a:cs typeface="Open Sans" pitchFamily="34" charset="-120"/>
              </a:rPr>
              <a:t>Palanivel</a:t>
            </a:r>
            <a:endParaRPr lang="en-US" sz="3200" dirty="0">
              <a:solidFill>
                <a:srgbClr val="49495A"/>
              </a:solidFill>
              <a:latin typeface="Open Sans" pitchFamily="34" charset="0"/>
              <a:ea typeface="Open Sans" pitchFamily="34" charset="-122"/>
              <a:cs typeface="Open Sans" pitchFamily="34" charset="-120"/>
            </a:endParaRPr>
          </a:p>
          <a:p>
            <a:pPr>
              <a:lnSpc>
                <a:spcPts val="3062"/>
              </a:lnSpc>
            </a:pPr>
            <a:r>
              <a:rPr lang="en-US" sz="3200" dirty="0">
                <a:solidFill>
                  <a:srgbClr val="49495A"/>
                </a:solidFill>
                <a:latin typeface="Open Sans" pitchFamily="34" charset="0"/>
                <a:ea typeface="Open Sans" pitchFamily="34" charset="-122"/>
                <a:cs typeface="Open Sans" pitchFamily="34" charset="-120"/>
              </a:rPr>
              <a:t>Niyati </a:t>
            </a:r>
            <a:r>
              <a:rPr lang="en-US" sz="3200" dirty="0" err="1">
                <a:solidFill>
                  <a:srgbClr val="49495A"/>
                </a:solidFill>
                <a:latin typeface="Open Sans" pitchFamily="34" charset="0"/>
                <a:ea typeface="Open Sans" pitchFamily="34" charset="-122"/>
                <a:cs typeface="Open Sans" pitchFamily="34" charset="-120"/>
              </a:rPr>
              <a:t>Mudliar</a:t>
            </a:r>
            <a:endParaRPr lang="en-US" sz="3200" dirty="0">
              <a:solidFill>
                <a:srgbClr val="49495A"/>
              </a:solidFill>
              <a:latin typeface="Open Sans" pitchFamily="34" charset="0"/>
              <a:ea typeface="Open Sans" pitchFamily="34" charset="-122"/>
              <a:cs typeface="Open Sans" pitchFamily="34" charset="-120"/>
            </a:endParaRPr>
          </a:p>
          <a:p>
            <a:pPr>
              <a:lnSpc>
                <a:spcPts val="3062"/>
              </a:lnSpc>
            </a:pPr>
            <a:r>
              <a:rPr lang="en-US" sz="3200" dirty="0" err="1">
                <a:solidFill>
                  <a:srgbClr val="49495A"/>
                </a:solidFill>
                <a:latin typeface="Open Sans" pitchFamily="34" charset="0"/>
                <a:ea typeface="Open Sans" pitchFamily="34" charset="-122"/>
                <a:cs typeface="Open Sans" pitchFamily="34" charset="-120"/>
              </a:rPr>
              <a:t>Abhishu</a:t>
            </a:r>
            <a:r>
              <a:rPr lang="en-US" sz="3200" dirty="0">
                <a:solidFill>
                  <a:srgbClr val="49495A"/>
                </a:solidFill>
                <a:latin typeface="Open Sans" pitchFamily="34" charset="0"/>
                <a:ea typeface="Open Sans" pitchFamily="34" charset="-122"/>
                <a:cs typeface="Open Sans" pitchFamily="34" charset="-120"/>
              </a:rPr>
              <a:t> Tailor</a:t>
            </a:r>
          </a:p>
          <a:p>
            <a:pPr>
              <a:lnSpc>
                <a:spcPts val="3062"/>
              </a:lnSpc>
            </a:pPr>
            <a:r>
              <a:rPr lang="en-US" sz="3200" dirty="0" err="1">
                <a:solidFill>
                  <a:srgbClr val="49495A"/>
                </a:solidFill>
                <a:latin typeface="Open Sans" pitchFamily="34" charset="0"/>
                <a:ea typeface="Open Sans" pitchFamily="34" charset="-122"/>
                <a:cs typeface="Open Sans" pitchFamily="34" charset="-120"/>
              </a:rPr>
              <a:t>Praveena</a:t>
            </a:r>
            <a:r>
              <a:rPr lang="en-US" sz="3200" dirty="0">
                <a:solidFill>
                  <a:srgbClr val="49495A"/>
                </a:solidFill>
                <a:latin typeface="Open Sans" pitchFamily="34" charset="0"/>
                <a:ea typeface="Open Sans" pitchFamily="34" charset="-122"/>
                <a:cs typeface="Open Sans" pitchFamily="34" charset="-120"/>
              </a:rPr>
              <a:t> Venu</a:t>
            </a:r>
          </a:p>
          <a:p>
            <a:pPr>
              <a:lnSpc>
                <a:spcPts val="3062"/>
              </a:lnSpc>
            </a:pPr>
            <a:r>
              <a:rPr lang="en-US" sz="3200" dirty="0" err="1">
                <a:solidFill>
                  <a:srgbClr val="49495A"/>
                </a:solidFill>
                <a:latin typeface="Open Sans" pitchFamily="34" charset="0"/>
                <a:ea typeface="Open Sans" pitchFamily="34" charset="-122"/>
                <a:cs typeface="Open Sans" pitchFamily="34" charset="-120"/>
              </a:rPr>
              <a:t>Nithin</a:t>
            </a:r>
            <a:r>
              <a:rPr lang="en-US" sz="3200" dirty="0">
                <a:solidFill>
                  <a:srgbClr val="49495A"/>
                </a:solidFill>
                <a:latin typeface="Open Sans" pitchFamily="34" charset="0"/>
                <a:ea typeface="Open Sans" pitchFamily="34" charset="-122"/>
                <a:cs typeface="Open Sans" pitchFamily="34" charset="-120"/>
              </a:rPr>
              <a:t> Thomas</a:t>
            </a:r>
          </a:p>
          <a:p>
            <a:pPr>
              <a:lnSpc>
                <a:spcPts val="3062"/>
              </a:lnSpc>
            </a:pPr>
            <a:r>
              <a:rPr lang="en-US" sz="3200" dirty="0">
                <a:solidFill>
                  <a:srgbClr val="49495A"/>
                </a:solidFill>
                <a:latin typeface="Open Sans" pitchFamily="34" charset="0"/>
                <a:ea typeface="Open Sans" pitchFamily="34" charset="-122"/>
                <a:cs typeface="Open Sans" pitchFamily="34" charset="-120"/>
              </a:rPr>
              <a:t>Sasi Kumar</a:t>
            </a:r>
          </a:p>
          <a:p>
            <a:pPr>
              <a:lnSpc>
                <a:spcPts val="3062"/>
              </a:lnSpc>
            </a:pPr>
            <a:r>
              <a:rPr lang="en-US" sz="3200" dirty="0">
                <a:solidFill>
                  <a:srgbClr val="49495A"/>
                </a:solidFill>
                <a:latin typeface="Open Sans" pitchFamily="34" charset="0"/>
                <a:ea typeface="Open Sans" pitchFamily="34" charset="-122"/>
                <a:cs typeface="Open Sans" pitchFamily="34" charset="-120"/>
              </a:rPr>
              <a:t>Aravind </a:t>
            </a:r>
            <a:r>
              <a:rPr lang="en-US" sz="3200" dirty="0" err="1">
                <a:solidFill>
                  <a:srgbClr val="49495A"/>
                </a:solidFill>
                <a:latin typeface="Open Sans" pitchFamily="34" charset="0"/>
                <a:ea typeface="Open Sans" pitchFamily="34" charset="-122"/>
                <a:cs typeface="Open Sans" pitchFamily="34" charset="-120"/>
              </a:rPr>
              <a:t>Chintalapudi</a:t>
            </a:r>
            <a:endParaRPr lang="en-US" sz="3200" dirty="0">
              <a:solidFill>
                <a:srgbClr val="49495A"/>
              </a:solidFill>
              <a:latin typeface="Open Sans" pitchFamily="34" charset="0"/>
              <a:ea typeface="Open Sans" pitchFamily="34" charset="-122"/>
              <a:cs typeface="Open Sans" pitchFamily="34" charset="-120"/>
            </a:endParaRPr>
          </a:p>
          <a:p>
            <a:pPr>
              <a:lnSpc>
                <a:spcPts val="3062"/>
              </a:lnSpc>
            </a:pPr>
            <a:r>
              <a:rPr lang="en-US" sz="3200" dirty="0">
                <a:solidFill>
                  <a:srgbClr val="49495A"/>
                </a:solidFill>
                <a:latin typeface="Open Sans" pitchFamily="34" charset="0"/>
                <a:ea typeface="Open Sans" pitchFamily="34" charset="-122"/>
                <a:cs typeface="Open Sans" pitchFamily="34" charset="-120"/>
              </a:rPr>
              <a:t>Praveen Kumar Singh Jadon</a:t>
            </a:r>
          </a:p>
          <a:p>
            <a:endParaRPr lang="en-IN" sz="3200" dirty="0"/>
          </a:p>
        </p:txBody>
      </p:sp>
    </p:spTree>
    <p:extLst>
      <p:ext uri="{BB962C8B-B14F-4D97-AF65-F5344CB8AC3E}">
        <p14:creationId xmlns:p14="http://schemas.microsoft.com/office/powerpoint/2010/main" val="272953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F0155A-71C3-27D9-82FC-DCB1E4167C52}"/>
              </a:ext>
            </a:extLst>
          </p:cNvPr>
          <p:cNvSpPr txBox="1"/>
          <p:nvPr/>
        </p:nvSpPr>
        <p:spPr>
          <a:xfrm>
            <a:off x="2120900" y="1549400"/>
            <a:ext cx="10858500" cy="923330"/>
          </a:xfrm>
          <a:prstGeom prst="rect">
            <a:avLst/>
          </a:prstGeom>
          <a:noFill/>
        </p:spPr>
        <p:txBody>
          <a:bodyPr wrap="square" rtlCol="0">
            <a:spAutoFit/>
          </a:bodyPr>
          <a:lstStyle/>
          <a:p>
            <a:r>
              <a:rPr lang="en-US" sz="5400" b="1" dirty="0"/>
              <a:t> QUESTIONS AND ANSWERS</a:t>
            </a:r>
          </a:p>
        </p:txBody>
      </p:sp>
    </p:spTree>
    <p:extLst>
      <p:ext uri="{BB962C8B-B14F-4D97-AF65-F5344CB8AC3E}">
        <p14:creationId xmlns:p14="http://schemas.microsoft.com/office/powerpoint/2010/main" val="664099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32727" y="2312789"/>
            <a:ext cx="4908828" cy="3603903"/>
          </a:xfrm>
          <a:prstGeom prst="rect">
            <a:avLst/>
          </a:prstGeom>
        </p:spPr>
      </p:pic>
      <p:sp>
        <p:nvSpPr>
          <p:cNvPr id="6" name="Text 2"/>
          <p:cNvSpPr/>
          <p:nvPr/>
        </p:nvSpPr>
        <p:spPr>
          <a:xfrm>
            <a:off x="808673" y="636151"/>
            <a:ext cx="7526655" cy="2988945"/>
          </a:xfrm>
          <a:prstGeom prst="rect">
            <a:avLst/>
          </a:prstGeom>
          <a:noFill/>
          <a:ln/>
        </p:spPr>
        <p:txBody>
          <a:bodyPr wrap="square" rtlCol="0" anchor="t"/>
          <a:lstStyle/>
          <a:p>
            <a:pPr marL="0" indent="0">
              <a:lnSpc>
                <a:spcPts val="7846"/>
              </a:lnSpc>
              <a:buNone/>
            </a:pPr>
            <a:r>
              <a:rPr lang="en-US" sz="6277" b="1" kern="0" spc="-188" dirty="0">
                <a:solidFill>
                  <a:srgbClr val="000000"/>
                </a:solidFill>
                <a:latin typeface="Inter" pitchFamily="34" charset="0"/>
                <a:ea typeface="Inter" pitchFamily="34" charset="-122"/>
                <a:cs typeface="Inter" pitchFamily="34" charset="-120"/>
              </a:rPr>
              <a:t>1. Data-Driven Optimization for iD Fresh Foods</a:t>
            </a:r>
            <a:endParaRPr lang="en-US" sz="6277" dirty="0"/>
          </a:p>
        </p:txBody>
      </p:sp>
      <p:sp>
        <p:nvSpPr>
          <p:cNvPr id="7" name="Text 3"/>
          <p:cNvSpPr/>
          <p:nvPr/>
        </p:nvSpPr>
        <p:spPr>
          <a:xfrm>
            <a:off x="808673" y="3971568"/>
            <a:ext cx="7526655" cy="2957513"/>
          </a:xfrm>
          <a:prstGeom prst="rect">
            <a:avLst/>
          </a:prstGeom>
          <a:noFill/>
          <a:ln/>
        </p:spPr>
        <p:txBody>
          <a:bodyPr wrap="square" rtlCol="0" anchor="t"/>
          <a:lstStyle/>
          <a:p>
            <a:pPr marL="0" indent="0">
              <a:lnSpc>
                <a:spcPts val="2911"/>
              </a:lnSpc>
              <a:buNone/>
            </a:pPr>
            <a:r>
              <a:rPr lang="en-US" sz="1819" kern="0" spc="-36" dirty="0">
                <a:solidFill>
                  <a:srgbClr val="272525"/>
                </a:solidFill>
                <a:latin typeface="Inter" pitchFamily="34" charset="0"/>
                <a:ea typeface="Inter" pitchFamily="34" charset="-122"/>
                <a:cs typeface="Inter" pitchFamily="34" charset="-120"/>
              </a:rPr>
              <a:t>This presentation outlines a comprehensive approach to addressing the business challenges faced by iD Fresh Foods, a leading provider of fresh, high-quality food products. We will delve into the company's specific needs, analyze existing data limitations, and propose data-driven solutions using advanced analytics. By leveraging the power of predictive modeling and optimization, iD Fresh Foods can improve its forecasting accuracy, streamline operations, and enhance customer satisfaction.</a:t>
            </a:r>
            <a:endParaRPr lang="en-US" sz="1819" dirty="0"/>
          </a:p>
        </p:txBody>
      </p:sp>
      <p:sp>
        <p:nvSpPr>
          <p:cNvPr id="8" name="Shape 4"/>
          <p:cNvSpPr/>
          <p:nvPr/>
        </p:nvSpPr>
        <p:spPr>
          <a:xfrm>
            <a:off x="808673" y="7206258"/>
            <a:ext cx="369689" cy="369689"/>
          </a:xfrm>
          <a:prstGeom prst="roundRect">
            <a:avLst>
              <a:gd name="adj" fmla="val 24731830"/>
            </a:avLst>
          </a:prstGeom>
          <a:noFill/>
          <a:ln w="7620">
            <a:solidFill>
              <a:srgbClr val="FFFFFF"/>
            </a:solidFill>
            <a:prstDash val="solid"/>
          </a:ln>
        </p:spPr>
        <p:txBody>
          <a:bodyPr/>
          <a:lstStyle/>
          <a:p>
            <a:endParaRPr lang="en-IN"/>
          </a:p>
        </p:txBody>
      </p:sp>
      <p:pic>
        <p:nvPicPr>
          <p:cNvPr id="9" name="Image 2" descr="preencoded.png"/>
          <p:cNvPicPr>
            <a:picLocks noChangeAspect="1"/>
          </p:cNvPicPr>
          <p:nvPr/>
        </p:nvPicPr>
        <p:blipFill>
          <a:blip r:embed="rId5"/>
          <a:stretch>
            <a:fillRect/>
          </a:stretch>
        </p:blipFill>
        <p:spPr>
          <a:xfrm>
            <a:off x="816293" y="7213878"/>
            <a:ext cx="354449" cy="354449"/>
          </a:xfrm>
          <a:prstGeom prst="rect">
            <a:avLst/>
          </a:prstGeom>
        </p:spPr>
      </p:pic>
      <p:sp>
        <p:nvSpPr>
          <p:cNvPr id="10" name="Text 5"/>
          <p:cNvSpPr/>
          <p:nvPr/>
        </p:nvSpPr>
        <p:spPr>
          <a:xfrm>
            <a:off x="1293852" y="7188994"/>
            <a:ext cx="1936194" cy="404336"/>
          </a:xfrm>
          <a:prstGeom prst="rect">
            <a:avLst/>
          </a:prstGeom>
          <a:noFill/>
          <a:ln/>
        </p:spPr>
        <p:txBody>
          <a:bodyPr wrap="none" rtlCol="0" anchor="t"/>
          <a:lstStyle/>
          <a:p>
            <a:pPr marL="0" indent="0" algn="l">
              <a:lnSpc>
                <a:spcPts val="3184"/>
              </a:lnSpc>
              <a:buNone/>
            </a:pPr>
            <a:endParaRPr lang="en-US" sz="227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316992"/>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7901702" cy="540068"/>
          </a:xfrm>
          <a:prstGeom prst="rect">
            <a:avLst/>
          </a:prstGeom>
          <a:noFill/>
          <a:ln/>
        </p:spPr>
        <p:txBody>
          <a:bodyPr wrap="none" rtlCol="0" anchor="t"/>
          <a:lstStyle/>
          <a:p>
            <a:pPr marL="0" indent="0">
              <a:lnSpc>
                <a:spcPts val="4253"/>
              </a:lnSpc>
              <a:buNone/>
            </a:pPr>
            <a:r>
              <a:rPr lang="en-US" sz="3402" b="1" kern="0" spc="-102" dirty="0">
                <a:solidFill>
                  <a:srgbClr val="000000"/>
                </a:solidFill>
                <a:latin typeface="Inter" pitchFamily="34" charset="0"/>
                <a:ea typeface="Inter" pitchFamily="34" charset="-122"/>
                <a:cs typeface="Inter" pitchFamily="34" charset="-120"/>
              </a:rPr>
              <a:t>Business Problem: Demand Forecasting</a:t>
            </a:r>
            <a:endParaRPr lang="en-US" sz="3402" dirty="0"/>
          </a:p>
        </p:txBody>
      </p:sp>
      <p:sp>
        <p:nvSpPr>
          <p:cNvPr id="6" name="Shape 3"/>
          <p:cNvSpPr/>
          <p:nvPr/>
        </p:nvSpPr>
        <p:spPr>
          <a:xfrm>
            <a:off x="2594967" y="3434715"/>
            <a:ext cx="4633793" cy="2117169"/>
          </a:xfrm>
          <a:prstGeom prst="roundRect">
            <a:avLst>
              <a:gd name="adj" fmla="val 3428"/>
            </a:avLst>
          </a:prstGeom>
          <a:solidFill>
            <a:srgbClr val="DADBF1"/>
          </a:solidFill>
          <a:ln w="7620">
            <a:solidFill>
              <a:srgbClr val="C0C1D7"/>
            </a:solidFill>
            <a:prstDash val="solid"/>
          </a:ln>
        </p:spPr>
        <p:txBody>
          <a:bodyPr/>
          <a:lstStyle/>
          <a:p>
            <a:endParaRPr lang="en-IN"/>
          </a:p>
        </p:txBody>
      </p:sp>
      <p:sp>
        <p:nvSpPr>
          <p:cNvPr id="7" name="Text 4"/>
          <p:cNvSpPr/>
          <p:nvPr/>
        </p:nvSpPr>
        <p:spPr>
          <a:xfrm>
            <a:off x="2775347" y="3615095"/>
            <a:ext cx="3004780" cy="269915"/>
          </a:xfrm>
          <a:prstGeom prst="rect">
            <a:avLst/>
          </a:prstGeom>
          <a:noFill/>
          <a:ln/>
        </p:spPr>
        <p:txBody>
          <a:bodyPr wrap="none" rtlCol="0" anchor="t"/>
          <a:lstStyle/>
          <a:p>
            <a:pPr marL="0" indent="0">
              <a:lnSpc>
                <a:spcPts val="2126"/>
              </a:lnSpc>
              <a:buNone/>
            </a:pPr>
            <a:r>
              <a:rPr lang="en-US" sz="1701" b="1" kern="0" spc="-51" dirty="0">
                <a:solidFill>
                  <a:srgbClr val="272525"/>
                </a:solidFill>
                <a:latin typeface="Inter" pitchFamily="34" charset="0"/>
                <a:ea typeface="Inter" pitchFamily="34" charset="-122"/>
                <a:cs typeface="Inter" pitchFamily="34" charset="-120"/>
              </a:rPr>
              <a:t>Product Demand Optimization</a:t>
            </a:r>
            <a:endParaRPr lang="en-US" sz="1701" dirty="0"/>
          </a:p>
        </p:txBody>
      </p:sp>
      <p:sp>
        <p:nvSpPr>
          <p:cNvPr id="8" name="Text 5"/>
          <p:cNvSpPr/>
          <p:nvPr/>
        </p:nvSpPr>
        <p:spPr>
          <a:xfrm>
            <a:off x="2775347" y="3988594"/>
            <a:ext cx="4273034" cy="1382911"/>
          </a:xfrm>
          <a:prstGeom prst="rect">
            <a:avLst/>
          </a:prstGeom>
          <a:noFill/>
          <a:ln/>
        </p:spPr>
        <p:txBody>
          <a:bodyPr wrap="squar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iD Fresh Foods needs to accurately predict daily product demand to ensure consistent service to retail stores. This involves optimizing production quantities to meet fluctuating customer needs and minimizing inventory waste.</a:t>
            </a:r>
            <a:endParaRPr lang="en-US" sz="1361" dirty="0"/>
          </a:p>
        </p:txBody>
      </p:sp>
      <p:sp>
        <p:nvSpPr>
          <p:cNvPr id="9" name="Shape 6"/>
          <p:cNvSpPr/>
          <p:nvPr/>
        </p:nvSpPr>
        <p:spPr>
          <a:xfrm>
            <a:off x="7401520" y="3434715"/>
            <a:ext cx="4633793" cy="2117169"/>
          </a:xfrm>
          <a:prstGeom prst="roundRect">
            <a:avLst>
              <a:gd name="adj" fmla="val 3428"/>
            </a:avLst>
          </a:prstGeom>
          <a:solidFill>
            <a:srgbClr val="DADBF1"/>
          </a:solidFill>
          <a:ln w="7620">
            <a:solidFill>
              <a:srgbClr val="C0C1D7"/>
            </a:solidFill>
            <a:prstDash val="solid"/>
          </a:ln>
        </p:spPr>
        <p:txBody>
          <a:bodyPr/>
          <a:lstStyle/>
          <a:p>
            <a:endParaRPr lang="en-IN"/>
          </a:p>
        </p:txBody>
      </p:sp>
      <p:sp>
        <p:nvSpPr>
          <p:cNvPr id="10" name="Text 7"/>
          <p:cNvSpPr/>
          <p:nvPr/>
        </p:nvSpPr>
        <p:spPr>
          <a:xfrm>
            <a:off x="7581900" y="3615095"/>
            <a:ext cx="2718316" cy="269915"/>
          </a:xfrm>
          <a:prstGeom prst="rect">
            <a:avLst/>
          </a:prstGeom>
          <a:noFill/>
          <a:ln/>
        </p:spPr>
        <p:txBody>
          <a:bodyPr wrap="none" rtlCol="0" anchor="t"/>
          <a:lstStyle/>
          <a:p>
            <a:pPr marL="0" indent="0">
              <a:lnSpc>
                <a:spcPts val="2126"/>
              </a:lnSpc>
              <a:buNone/>
            </a:pPr>
            <a:r>
              <a:rPr lang="en-US" sz="1701" b="1" kern="0" spc="-51" dirty="0">
                <a:solidFill>
                  <a:srgbClr val="272525"/>
                </a:solidFill>
                <a:latin typeface="Inter" pitchFamily="34" charset="0"/>
                <a:ea typeface="Inter" pitchFamily="34" charset="-122"/>
                <a:cs typeface="Inter" pitchFamily="34" charset="-120"/>
              </a:rPr>
              <a:t>SKU Velocity Enhancement</a:t>
            </a:r>
            <a:endParaRPr lang="en-US" sz="1701" dirty="0"/>
          </a:p>
        </p:txBody>
      </p:sp>
      <p:sp>
        <p:nvSpPr>
          <p:cNvPr id="11" name="Text 8"/>
          <p:cNvSpPr/>
          <p:nvPr/>
        </p:nvSpPr>
        <p:spPr>
          <a:xfrm>
            <a:off x="7581900" y="3988594"/>
            <a:ext cx="4273034" cy="1382911"/>
          </a:xfrm>
          <a:prstGeom prst="rect">
            <a:avLst/>
          </a:prstGeom>
          <a:noFill/>
          <a:ln/>
        </p:spPr>
        <p:txBody>
          <a:bodyPr wrap="squar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Understanding demand patterns allows iD Fresh Foods to determine the precise quantity of each SKU required for delivery to each store on a given day. This ensures optimal stock levels and maximizes sales potential.</a:t>
            </a:r>
            <a:endParaRPr lang="en-US" sz="1361" dirty="0"/>
          </a:p>
        </p:txBody>
      </p:sp>
      <p:sp>
        <p:nvSpPr>
          <p:cNvPr id="12" name="Shape 9"/>
          <p:cNvSpPr/>
          <p:nvPr/>
        </p:nvSpPr>
        <p:spPr>
          <a:xfrm>
            <a:off x="2594967" y="5724644"/>
            <a:ext cx="4633793" cy="2117169"/>
          </a:xfrm>
          <a:prstGeom prst="roundRect">
            <a:avLst>
              <a:gd name="adj" fmla="val 3428"/>
            </a:avLst>
          </a:prstGeom>
          <a:solidFill>
            <a:srgbClr val="DADBF1"/>
          </a:solidFill>
          <a:ln w="7620">
            <a:solidFill>
              <a:srgbClr val="C0C1D7"/>
            </a:solidFill>
            <a:prstDash val="solid"/>
          </a:ln>
        </p:spPr>
        <p:txBody>
          <a:bodyPr/>
          <a:lstStyle/>
          <a:p>
            <a:endParaRPr lang="en-IN"/>
          </a:p>
        </p:txBody>
      </p:sp>
      <p:sp>
        <p:nvSpPr>
          <p:cNvPr id="13" name="Text 10"/>
          <p:cNvSpPr/>
          <p:nvPr/>
        </p:nvSpPr>
        <p:spPr>
          <a:xfrm>
            <a:off x="2775347" y="5905024"/>
            <a:ext cx="3247192" cy="269915"/>
          </a:xfrm>
          <a:prstGeom prst="rect">
            <a:avLst/>
          </a:prstGeom>
          <a:noFill/>
          <a:ln/>
        </p:spPr>
        <p:txBody>
          <a:bodyPr wrap="none" rtlCol="0" anchor="t"/>
          <a:lstStyle/>
          <a:p>
            <a:pPr marL="0" indent="0">
              <a:lnSpc>
                <a:spcPts val="2126"/>
              </a:lnSpc>
              <a:buNone/>
            </a:pPr>
            <a:r>
              <a:rPr lang="en-US" sz="1701" b="1" kern="0" spc="-51" dirty="0">
                <a:solidFill>
                  <a:srgbClr val="272525"/>
                </a:solidFill>
                <a:latin typeface="Inter" pitchFamily="34" charset="0"/>
                <a:ea typeface="Inter" pitchFamily="34" charset="-122"/>
                <a:cs typeface="Inter" pitchFamily="34" charset="-120"/>
              </a:rPr>
              <a:t>Product Freshness Management</a:t>
            </a:r>
            <a:endParaRPr lang="en-US" sz="1701" dirty="0"/>
          </a:p>
        </p:txBody>
      </p:sp>
      <p:sp>
        <p:nvSpPr>
          <p:cNvPr id="14" name="Text 11"/>
          <p:cNvSpPr/>
          <p:nvPr/>
        </p:nvSpPr>
        <p:spPr>
          <a:xfrm>
            <a:off x="2775347" y="6278523"/>
            <a:ext cx="4273034" cy="1382911"/>
          </a:xfrm>
          <a:prstGeom prst="rect">
            <a:avLst/>
          </a:prstGeom>
          <a:noFill/>
          <a:ln/>
        </p:spPr>
        <p:txBody>
          <a:bodyPr wrap="squar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Given the perishable nature of iD Fresh Foods products, preserving freshness and quality is crucial. Forecasting models help manage inventory turnover, minimizing losses due to spoilage and ensuring product availability.</a:t>
            </a:r>
            <a:endParaRPr lang="en-US" sz="1361" dirty="0"/>
          </a:p>
        </p:txBody>
      </p:sp>
      <p:sp>
        <p:nvSpPr>
          <p:cNvPr id="15" name="Shape 12"/>
          <p:cNvSpPr/>
          <p:nvPr/>
        </p:nvSpPr>
        <p:spPr>
          <a:xfrm>
            <a:off x="7401520" y="5724644"/>
            <a:ext cx="4633793" cy="2117169"/>
          </a:xfrm>
          <a:prstGeom prst="roundRect">
            <a:avLst>
              <a:gd name="adj" fmla="val 3428"/>
            </a:avLst>
          </a:prstGeom>
          <a:solidFill>
            <a:srgbClr val="DADBF1"/>
          </a:solidFill>
          <a:ln w="7620">
            <a:solidFill>
              <a:srgbClr val="C0C1D7"/>
            </a:solidFill>
            <a:prstDash val="solid"/>
          </a:ln>
        </p:spPr>
        <p:txBody>
          <a:bodyPr/>
          <a:lstStyle/>
          <a:p>
            <a:endParaRPr lang="en-IN"/>
          </a:p>
        </p:txBody>
      </p:sp>
      <p:sp>
        <p:nvSpPr>
          <p:cNvPr id="16" name="Text 13"/>
          <p:cNvSpPr/>
          <p:nvPr/>
        </p:nvSpPr>
        <p:spPr>
          <a:xfrm>
            <a:off x="7581900" y="5905024"/>
            <a:ext cx="2160270" cy="269915"/>
          </a:xfrm>
          <a:prstGeom prst="rect">
            <a:avLst/>
          </a:prstGeom>
          <a:noFill/>
          <a:ln/>
        </p:spPr>
        <p:txBody>
          <a:bodyPr wrap="none" rtlCol="0" anchor="t"/>
          <a:lstStyle/>
          <a:p>
            <a:pPr marL="0" indent="0">
              <a:lnSpc>
                <a:spcPts val="2126"/>
              </a:lnSpc>
              <a:buNone/>
            </a:pPr>
            <a:r>
              <a:rPr lang="en-US" sz="1701" b="1" kern="0" spc="-51" dirty="0">
                <a:solidFill>
                  <a:srgbClr val="272525"/>
                </a:solidFill>
                <a:latin typeface="Inter" pitchFamily="34" charset="0"/>
                <a:ea typeface="Inter" pitchFamily="34" charset="-122"/>
                <a:cs typeface="Inter" pitchFamily="34" charset="-120"/>
              </a:rPr>
              <a:t>Loss Minimization</a:t>
            </a:r>
            <a:endParaRPr lang="en-US" sz="1701" dirty="0"/>
          </a:p>
        </p:txBody>
      </p:sp>
      <p:sp>
        <p:nvSpPr>
          <p:cNvPr id="17" name="Text 14"/>
          <p:cNvSpPr/>
          <p:nvPr/>
        </p:nvSpPr>
        <p:spPr>
          <a:xfrm>
            <a:off x="7581900" y="6278523"/>
            <a:ext cx="4273034" cy="1382911"/>
          </a:xfrm>
          <a:prstGeom prst="rect">
            <a:avLst/>
          </a:prstGeom>
          <a:noFill/>
          <a:ln/>
        </p:spPr>
        <p:txBody>
          <a:bodyPr wrap="squar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Balancing inventory levels is critical for iD Fresh Foods to avoid overstocking and understocking. By accurately predicting demand, the company can minimize losses associated with excess inventory and stock-outs.</a:t>
            </a:r>
            <a:endParaRPr lang="en-US" sz="136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8480" y="2635687"/>
            <a:ext cx="5049322" cy="2958108"/>
          </a:xfrm>
          <a:prstGeom prst="rect">
            <a:avLst/>
          </a:prstGeom>
        </p:spPr>
      </p:pic>
      <p:sp>
        <p:nvSpPr>
          <p:cNvPr id="6" name="Text 2"/>
          <p:cNvSpPr/>
          <p:nvPr/>
        </p:nvSpPr>
        <p:spPr>
          <a:xfrm>
            <a:off x="6098262" y="1179552"/>
            <a:ext cx="4380786" cy="546259"/>
          </a:xfrm>
          <a:prstGeom prst="rect">
            <a:avLst/>
          </a:prstGeom>
          <a:noFill/>
          <a:ln/>
        </p:spPr>
        <p:txBody>
          <a:bodyPr wrap="none" rtlCol="0" anchor="t"/>
          <a:lstStyle/>
          <a:p>
            <a:pPr marL="0" indent="0">
              <a:lnSpc>
                <a:spcPts val="4302"/>
              </a:lnSpc>
              <a:buNone/>
            </a:pPr>
            <a:r>
              <a:rPr lang="en-US" sz="3442" b="1" kern="0" spc="-103" dirty="0">
                <a:solidFill>
                  <a:srgbClr val="000000"/>
                </a:solidFill>
                <a:latin typeface="Inter" pitchFamily="34" charset="0"/>
                <a:ea typeface="Inter" pitchFamily="34" charset="-122"/>
                <a:cs typeface="Inter" pitchFamily="34" charset="-120"/>
              </a:rPr>
              <a:t>2 . Analytical Challenges</a:t>
            </a:r>
            <a:endParaRPr lang="en-US" sz="3442" dirty="0"/>
          </a:p>
        </p:txBody>
      </p:sp>
      <p:sp>
        <p:nvSpPr>
          <p:cNvPr id="7" name="Shape 3"/>
          <p:cNvSpPr/>
          <p:nvPr/>
        </p:nvSpPr>
        <p:spPr>
          <a:xfrm>
            <a:off x="6098262" y="2184678"/>
            <a:ext cx="393383" cy="393383"/>
          </a:xfrm>
          <a:prstGeom prst="roundRect">
            <a:avLst>
              <a:gd name="adj" fmla="val 18668"/>
            </a:avLst>
          </a:prstGeom>
          <a:solidFill>
            <a:srgbClr val="DADBF1"/>
          </a:solidFill>
          <a:ln w="7620">
            <a:solidFill>
              <a:srgbClr val="C0C1D7"/>
            </a:solidFill>
            <a:prstDash val="solid"/>
          </a:ln>
        </p:spPr>
        <p:txBody>
          <a:bodyPr/>
          <a:lstStyle/>
          <a:p>
            <a:endParaRPr lang="en-IN"/>
          </a:p>
        </p:txBody>
      </p:sp>
      <p:sp>
        <p:nvSpPr>
          <p:cNvPr id="8" name="Text 4"/>
          <p:cNvSpPr/>
          <p:nvPr/>
        </p:nvSpPr>
        <p:spPr>
          <a:xfrm>
            <a:off x="6234708" y="2250162"/>
            <a:ext cx="120491" cy="262295"/>
          </a:xfrm>
          <a:prstGeom prst="rect">
            <a:avLst/>
          </a:prstGeom>
          <a:noFill/>
          <a:ln/>
        </p:spPr>
        <p:txBody>
          <a:bodyPr wrap="none" rtlCol="0" anchor="t"/>
          <a:lstStyle/>
          <a:p>
            <a:pPr marL="0" indent="0" algn="ctr">
              <a:lnSpc>
                <a:spcPts val="2065"/>
              </a:lnSpc>
              <a:buNone/>
            </a:pPr>
            <a:r>
              <a:rPr lang="en-US" sz="2065" b="1" kern="0" spc="-62" dirty="0">
                <a:solidFill>
                  <a:srgbClr val="272525"/>
                </a:solidFill>
                <a:latin typeface="Inter" pitchFamily="34" charset="0"/>
                <a:ea typeface="Inter" pitchFamily="34" charset="-122"/>
                <a:cs typeface="Inter" pitchFamily="34" charset="-120"/>
              </a:rPr>
              <a:t>1</a:t>
            </a:r>
            <a:endParaRPr lang="en-US" sz="2065" dirty="0"/>
          </a:p>
        </p:txBody>
      </p:sp>
      <p:sp>
        <p:nvSpPr>
          <p:cNvPr id="9" name="Text 5"/>
          <p:cNvSpPr/>
          <p:nvPr/>
        </p:nvSpPr>
        <p:spPr>
          <a:xfrm>
            <a:off x="6666428" y="2184678"/>
            <a:ext cx="2185511" cy="273248"/>
          </a:xfrm>
          <a:prstGeom prst="rect">
            <a:avLst/>
          </a:prstGeom>
          <a:noFill/>
          <a:ln/>
        </p:spPr>
        <p:txBody>
          <a:bodyPr wrap="none" rtlCol="0" anchor="t"/>
          <a:lstStyle/>
          <a:p>
            <a:pPr marL="0" indent="0">
              <a:lnSpc>
                <a:spcPts val="2151"/>
              </a:lnSpc>
              <a:buNone/>
            </a:pPr>
            <a:r>
              <a:rPr lang="en-US" sz="1721" b="1" kern="0" spc="-52" dirty="0">
                <a:solidFill>
                  <a:srgbClr val="272525"/>
                </a:solidFill>
                <a:latin typeface="Inter" pitchFamily="34" charset="0"/>
                <a:ea typeface="Inter" pitchFamily="34" charset="-122"/>
                <a:cs typeface="Inter" pitchFamily="34" charset="-120"/>
              </a:rPr>
              <a:t>Incomplete Data</a:t>
            </a:r>
            <a:endParaRPr lang="en-US" sz="1721" dirty="0"/>
          </a:p>
        </p:txBody>
      </p:sp>
      <p:sp>
        <p:nvSpPr>
          <p:cNvPr id="10" name="Text 6"/>
          <p:cNvSpPr/>
          <p:nvPr/>
        </p:nvSpPr>
        <p:spPr>
          <a:xfrm>
            <a:off x="6666428" y="2562820"/>
            <a:ext cx="7352109" cy="559594"/>
          </a:xfrm>
          <a:prstGeom prst="rect">
            <a:avLst/>
          </a:prstGeom>
          <a:noFill/>
          <a:ln/>
        </p:spPr>
        <p:txBody>
          <a:bodyPr wrap="square" rtlCol="0" anchor="t"/>
          <a:lstStyle/>
          <a:p>
            <a:pPr marL="0" indent="0">
              <a:lnSpc>
                <a:spcPts val="2203"/>
              </a:lnSpc>
              <a:buNone/>
            </a:pPr>
            <a:r>
              <a:rPr lang="en-US" sz="1377" kern="0" spc="-28" dirty="0">
                <a:solidFill>
                  <a:srgbClr val="272525"/>
                </a:solidFill>
                <a:latin typeface="Inter" pitchFamily="34" charset="0"/>
                <a:ea typeface="Inter" pitchFamily="34" charset="-122"/>
                <a:cs typeface="Inter" pitchFamily="34" charset="-120"/>
              </a:rPr>
              <a:t>iD Fresh Foods lacks direct capture of stock-out information, relying on inference. This poses a challenge in accurately assessing demand patterns and forecasting future trends.</a:t>
            </a:r>
            <a:endParaRPr lang="en-US" sz="1377" dirty="0"/>
          </a:p>
        </p:txBody>
      </p:sp>
      <p:sp>
        <p:nvSpPr>
          <p:cNvPr id="11" name="Shape 7"/>
          <p:cNvSpPr/>
          <p:nvPr/>
        </p:nvSpPr>
        <p:spPr>
          <a:xfrm>
            <a:off x="6098262" y="3493889"/>
            <a:ext cx="393383" cy="393383"/>
          </a:xfrm>
          <a:prstGeom prst="roundRect">
            <a:avLst>
              <a:gd name="adj" fmla="val 18668"/>
            </a:avLst>
          </a:prstGeom>
          <a:solidFill>
            <a:srgbClr val="DADBF1"/>
          </a:solidFill>
          <a:ln w="7620">
            <a:solidFill>
              <a:srgbClr val="C0C1D7"/>
            </a:solidFill>
            <a:prstDash val="solid"/>
          </a:ln>
        </p:spPr>
        <p:txBody>
          <a:bodyPr/>
          <a:lstStyle/>
          <a:p>
            <a:endParaRPr lang="en-IN"/>
          </a:p>
        </p:txBody>
      </p:sp>
      <p:sp>
        <p:nvSpPr>
          <p:cNvPr id="12" name="Text 8"/>
          <p:cNvSpPr/>
          <p:nvPr/>
        </p:nvSpPr>
        <p:spPr>
          <a:xfrm>
            <a:off x="6216253" y="3559373"/>
            <a:ext cx="157401" cy="262295"/>
          </a:xfrm>
          <a:prstGeom prst="rect">
            <a:avLst/>
          </a:prstGeom>
          <a:noFill/>
          <a:ln/>
        </p:spPr>
        <p:txBody>
          <a:bodyPr wrap="none" rtlCol="0" anchor="t"/>
          <a:lstStyle/>
          <a:p>
            <a:pPr marL="0" indent="0" algn="ctr">
              <a:lnSpc>
                <a:spcPts val="2065"/>
              </a:lnSpc>
              <a:buNone/>
            </a:pPr>
            <a:r>
              <a:rPr lang="en-US" sz="2065" b="1" kern="0" spc="-62" dirty="0">
                <a:solidFill>
                  <a:srgbClr val="272525"/>
                </a:solidFill>
                <a:latin typeface="Inter" pitchFamily="34" charset="0"/>
                <a:ea typeface="Inter" pitchFamily="34" charset="-122"/>
                <a:cs typeface="Inter" pitchFamily="34" charset="-120"/>
              </a:rPr>
              <a:t>2</a:t>
            </a:r>
            <a:endParaRPr lang="en-US" sz="2065" dirty="0"/>
          </a:p>
        </p:txBody>
      </p:sp>
      <p:sp>
        <p:nvSpPr>
          <p:cNvPr id="13" name="Text 9"/>
          <p:cNvSpPr/>
          <p:nvPr/>
        </p:nvSpPr>
        <p:spPr>
          <a:xfrm>
            <a:off x="6666428" y="3493889"/>
            <a:ext cx="2185511" cy="273248"/>
          </a:xfrm>
          <a:prstGeom prst="rect">
            <a:avLst/>
          </a:prstGeom>
          <a:noFill/>
          <a:ln/>
        </p:spPr>
        <p:txBody>
          <a:bodyPr wrap="none" rtlCol="0" anchor="t"/>
          <a:lstStyle/>
          <a:p>
            <a:pPr marL="0" indent="0">
              <a:lnSpc>
                <a:spcPts val="2151"/>
              </a:lnSpc>
              <a:buNone/>
            </a:pPr>
            <a:r>
              <a:rPr lang="en-US" sz="1721" b="1" kern="0" spc="-52" dirty="0">
                <a:solidFill>
                  <a:srgbClr val="272525"/>
                </a:solidFill>
                <a:latin typeface="Inter" pitchFamily="34" charset="0"/>
                <a:ea typeface="Inter" pitchFamily="34" charset="-122"/>
                <a:cs typeface="Inter" pitchFamily="34" charset="-120"/>
              </a:rPr>
              <a:t>Return Data Gaps</a:t>
            </a:r>
            <a:endParaRPr lang="en-US" sz="1721" dirty="0"/>
          </a:p>
        </p:txBody>
      </p:sp>
      <p:sp>
        <p:nvSpPr>
          <p:cNvPr id="14" name="Text 10"/>
          <p:cNvSpPr/>
          <p:nvPr/>
        </p:nvSpPr>
        <p:spPr>
          <a:xfrm>
            <a:off x="6666428" y="3872032"/>
            <a:ext cx="7352109" cy="559594"/>
          </a:xfrm>
          <a:prstGeom prst="rect">
            <a:avLst/>
          </a:prstGeom>
          <a:noFill/>
          <a:ln/>
        </p:spPr>
        <p:txBody>
          <a:bodyPr wrap="square" rtlCol="0" anchor="t"/>
          <a:lstStyle/>
          <a:p>
            <a:pPr marL="0" indent="0">
              <a:lnSpc>
                <a:spcPts val="2203"/>
              </a:lnSpc>
              <a:buNone/>
            </a:pPr>
            <a:r>
              <a:rPr lang="en-US" sz="1377" kern="0" spc="-28" dirty="0">
                <a:solidFill>
                  <a:srgbClr val="272525"/>
                </a:solidFill>
                <a:latin typeface="Inter" pitchFamily="34" charset="0"/>
                <a:ea typeface="Inter" pitchFamily="34" charset="-122"/>
                <a:cs typeface="Inter" pitchFamily="34" charset="-120"/>
              </a:rPr>
              <a:t>The absence of detailed information about return reasons, particularly those related to damage or expiry, hampers the analysis of product quality and shelf-life performance.</a:t>
            </a:r>
            <a:endParaRPr lang="en-US" sz="1377" dirty="0"/>
          </a:p>
        </p:txBody>
      </p:sp>
      <p:sp>
        <p:nvSpPr>
          <p:cNvPr id="15" name="Shape 11"/>
          <p:cNvSpPr/>
          <p:nvPr/>
        </p:nvSpPr>
        <p:spPr>
          <a:xfrm>
            <a:off x="6098262" y="4803100"/>
            <a:ext cx="393383" cy="393383"/>
          </a:xfrm>
          <a:prstGeom prst="roundRect">
            <a:avLst>
              <a:gd name="adj" fmla="val 18668"/>
            </a:avLst>
          </a:prstGeom>
          <a:solidFill>
            <a:srgbClr val="DADBF1"/>
          </a:solidFill>
          <a:ln w="7620">
            <a:solidFill>
              <a:srgbClr val="C0C1D7"/>
            </a:solidFill>
            <a:prstDash val="solid"/>
          </a:ln>
        </p:spPr>
        <p:txBody>
          <a:bodyPr/>
          <a:lstStyle/>
          <a:p>
            <a:endParaRPr lang="en-IN"/>
          </a:p>
        </p:txBody>
      </p:sp>
      <p:sp>
        <p:nvSpPr>
          <p:cNvPr id="16" name="Text 12"/>
          <p:cNvSpPr/>
          <p:nvPr/>
        </p:nvSpPr>
        <p:spPr>
          <a:xfrm>
            <a:off x="6212324" y="4868585"/>
            <a:ext cx="165140" cy="262295"/>
          </a:xfrm>
          <a:prstGeom prst="rect">
            <a:avLst/>
          </a:prstGeom>
          <a:noFill/>
          <a:ln/>
        </p:spPr>
        <p:txBody>
          <a:bodyPr wrap="none" rtlCol="0" anchor="t"/>
          <a:lstStyle/>
          <a:p>
            <a:pPr marL="0" indent="0" algn="ctr">
              <a:lnSpc>
                <a:spcPts val="2065"/>
              </a:lnSpc>
              <a:buNone/>
            </a:pPr>
            <a:r>
              <a:rPr lang="en-US" sz="2065" b="1" kern="0" spc="-62" dirty="0">
                <a:solidFill>
                  <a:srgbClr val="272525"/>
                </a:solidFill>
                <a:latin typeface="Inter" pitchFamily="34" charset="0"/>
                <a:ea typeface="Inter" pitchFamily="34" charset="-122"/>
                <a:cs typeface="Inter" pitchFamily="34" charset="-120"/>
              </a:rPr>
              <a:t>3</a:t>
            </a:r>
            <a:endParaRPr lang="en-US" sz="2065" dirty="0"/>
          </a:p>
        </p:txBody>
      </p:sp>
      <p:sp>
        <p:nvSpPr>
          <p:cNvPr id="17" name="Text 13"/>
          <p:cNvSpPr/>
          <p:nvPr/>
        </p:nvSpPr>
        <p:spPr>
          <a:xfrm>
            <a:off x="6666428" y="4803100"/>
            <a:ext cx="2185511" cy="273248"/>
          </a:xfrm>
          <a:prstGeom prst="rect">
            <a:avLst/>
          </a:prstGeom>
          <a:noFill/>
          <a:ln/>
        </p:spPr>
        <p:txBody>
          <a:bodyPr wrap="none" rtlCol="0" anchor="t"/>
          <a:lstStyle/>
          <a:p>
            <a:pPr marL="0" indent="0">
              <a:lnSpc>
                <a:spcPts val="2151"/>
              </a:lnSpc>
              <a:buNone/>
            </a:pPr>
            <a:r>
              <a:rPr lang="en-US" sz="1721" b="1" kern="0" spc="-52" dirty="0">
                <a:solidFill>
                  <a:srgbClr val="272525"/>
                </a:solidFill>
                <a:latin typeface="Inter" pitchFamily="34" charset="0"/>
                <a:ea typeface="Inter" pitchFamily="34" charset="-122"/>
                <a:cs typeface="Inter" pitchFamily="34" charset="-120"/>
              </a:rPr>
              <a:t>Demand Fluctuations</a:t>
            </a:r>
            <a:endParaRPr lang="en-US" sz="1721" dirty="0"/>
          </a:p>
        </p:txBody>
      </p:sp>
      <p:sp>
        <p:nvSpPr>
          <p:cNvPr id="18" name="Text 14"/>
          <p:cNvSpPr/>
          <p:nvPr/>
        </p:nvSpPr>
        <p:spPr>
          <a:xfrm>
            <a:off x="6666428" y="5181243"/>
            <a:ext cx="7352109" cy="559594"/>
          </a:xfrm>
          <a:prstGeom prst="rect">
            <a:avLst/>
          </a:prstGeom>
          <a:noFill/>
          <a:ln/>
        </p:spPr>
        <p:txBody>
          <a:bodyPr wrap="square" rtlCol="0" anchor="t"/>
          <a:lstStyle/>
          <a:p>
            <a:pPr marL="0" indent="0">
              <a:lnSpc>
                <a:spcPts val="2203"/>
              </a:lnSpc>
              <a:buNone/>
            </a:pPr>
            <a:r>
              <a:rPr lang="en-US" sz="1377" kern="0" spc="-28" dirty="0">
                <a:solidFill>
                  <a:srgbClr val="272525"/>
                </a:solidFill>
                <a:latin typeface="Inter" pitchFamily="34" charset="0"/>
                <a:ea typeface="Inter" pitchFamily="34" charset="-122"/>
                <a:cs typeface="Inter" pitchFamily="34" charset="-120"/>
              </a:rPr>
              <a:t>The irregular and fluctuating demand patterns at retail stores require robust forecasting models that can accurately predict and adapt to these variations.</a:t>
            </a:r>
            <a:endParaRPr lang="en-US" sz="1377" dirty="0"/>
          </a:p>
        </p:txBody>
      </p:sp>
      <p:sp>
        <p:nvSpPr>
          <p:cNvPr id="19" name="Shape 15"/>
          <p:cNvSpPr/>
          <p:nvPr/>
        </p:nvSpPr>
        <p:spPr>
          <a:xfrm>
            <a:off x="6098262" y="6112312"/>
            <a:ext cx="393383" cy="393383"/>
          </a:xfrm>
          <a:prstGeom prst="roundRect">
            <a:avLst>
              <a:gd name="adj" fmla="val 18668"/>
            </a:avLst>
          </a:prstGeom>
          <a:solidFill>
            <a:srgbClr val="DADBF1"/>
          </a:solidFill>
          <a:ln w="7620">
            <a:solidFill>
              <a:srgbClr val="C0C1D7"/>
            </a:solidFill>
            <a:prstDash val="solid"/>
          </a:ln>
        </p:spPr>
        <p:txBody>
          <a:bodyPr/>
          <a:lstStyle/>
          <a:p>
            <a:endParaRPr lang="en-IN"/>
          </a:p>
        </p:txBody>
      </p:sp>
      <p:sp>
        <p:nvSpPr>
          <p:cNvPr id="20" name="Text 16"/>
          <p:cNvSpPr/>
          <p:nvPr/>
        </p:nvSpPr>
        <p:spPr>
          <a:xfrm>
            <a:off x="6209943" y="6177796"/>
            <a:ext cx="169902" cy="262295"/>
          </a:xfrm>
          <a:prstGeom prst="rect">
            <a:avLst/>
          </a:prstGeom>
          <a:noFill/>
          <a:ln/>
        </p:spPr>
        <p:txBody>
          <a:bodyPr wrap="none" rtlCol="0" anchor="t"/>
          <a:lstStyle/>
          <a:p>
            <a:pPr marL="0" indent="0" algn="ctr">
              <a:lnSpc>
                <a:spcPts val="2065"/>
              </a:lnSpc>
              <a:buNone/>
            </a:pPr>
            <a:r>
              <a:rPr lang="en-US" sz="2065" b="1" kern="0" spc="-62" dirty="0">
                <a:solidFill>
                  <a:srgbClr val="272525"/>
                </a:solidFill>
                <a:latin typeface="Inter" pitchFamily="34" charset="0"/>
                <a:ea typeface="Inter" pitchFamily="34" charset="-122"/>
                <a:cs typeface="Inter" pitchFamily="34" charset="-120"/>
              </a:rPr>
              <a:t>4</a:t>
            </a:r>
            <a:endParaRPr lang="en-US" sz="2065" dirty="0"/>
          </a:p>
        </p:txBody>
      </p:sp>
      <p:sp>
        <p:nvSpPr>
          <p:cNvPr id="21" name="Text 17"/>
          <p:cNvSpPr/>
          <p:nvPr/>
        </p:nvSpPr>
        <p:spPr>
          <a:xfrm>
            <a:off x="6666428" y="6112312"/>
            <a:ext cx="2185511" cy="273248"/>
          </a:xfrm>
          <a:prstGeom prst="rect">
            <a:avLst/>
          </a:prstGeom>
          <a:noFill/>
          <a:ln/>
        </p:spPr>
        <p:txBody>
          <a:bodyPr wrap="none" rtlCol="0" anchor="t"/>
          <a:lstStyle/>
          <a:p>
            <a:pPr marL="0" indent="0">
              <a:lnSpc>
                <a:spcPts val="2151"/>
              </a:lnSpc>
              <a:buNone/>
            </a:pPr>
            <a:r>
              <a:rPr lang="en-US" sz="1721" b="1" kern="0" spc="-52" dirty="0">
                <a:solidFill>
                  <a:srgbClr val="272525"/>
                </a:solidFill>
                <a:latin typeface="Inter" pitchFamily="34" charset="0"/>
                <a:ea typeface="Inter" pitchFamily="34" charset="-122"/>
                <a:cs typeface="Inter" pitchFamily="34" charset="-120"/>
              </a:rPr>
              <a:t>Seasonal Variations</a:t>
            </a:r>
            <a:endParaRPr lang="en-US" sz="1721" dirty="0"/>
          </a:p>
        </p:txBody>
      </p:sp>
      <p:sp>
        <p:nvSpPr>
          <p:cNvPr id="22" name="Text 18"/>
          <p:cNvSpPr/>
          <p:nvPr/>
        </p:nvSpPr>
        <p:spPr>
          <a:xfrm>
            <a:off x="6666428" y="6490454"/>
            <a:ext cx="7352109" cy="559594"/>
          </a:xfrm>
          <a:prstGeom prst="rect">
            <a:avLst/>
          </a:prstGeom>
          <a:noFill/>
          <a:ln/>
        </p:spPr>
        <p:txBody>
          <a:bodyPr wrap="square" rtlCol="0" anchor="t"/>
          <a:lstStyle/>
          <a:p>
            <a:pPr marL="0" indent="0">
              <a:lnSpc>
                <a:spcPts val="2203"/>
              </a:lnSpc>
              <a:buNone/>
            </a:pPr>
            <a:r>
              <a:rPr lang="en-US" sz="1377" kern="0" spc="-28" dirty="0">
                <a:solidFill>
                  <a:srgbClr val="272525"/>
                </a:solidFill>
                <a:latin typeface="Inter" pitchFamily="34" charset="0"/>
                <a:ea typeface="Inter" pitchFamily="34" charset="-122"/>
                <a:cs typeface="Inter" pitchFamily="34" charset="-120"/>
              </a:rPr>
              <a:t>Seasonal peaks and dips in demand necessitate forecasting models capable of incorporating seasonal patterns and adjusting projections accordingly.</a:t>
            </a:r>
            <a:endParaRPr lang="en-US" sz="137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sp>
        <p:nvSpPr>
          <p:cNvPr id="4" name="Text 2"/>
          <p:cNvSpPr/>
          <p:nvPr/>
        </p:nvSpPr>
        <p:spPr>
          <a:xfrm>
            <a:off x="864037" y="1220033"/>
            <a:ext cx="6357104" cy="771525"/>
          </a:xfrm>
          <a:prstGeom prst="rect">
            <a:avLst/>
          </a:prstGeom>
          <a:noFill/>
          <a:ln/>
        </p:spPr>
        <p:txBody>
          <a:bodyPr wrap="non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Addressing Data Gaps</a:t>
            </a:r>
            <a:endParaRPr lang="en-US" sz="4860" dirty="0"/>
          </a:p>
        </p:txBody>
      </p:sp>
      <p:sp>
        <p:nvSpPr>
          <p:cNvPr id="5" name="Text 3"/>
          <p:cNvSpPr/>
          <p:nvPr/>
        </p:nvSpPr>
        <p:spPr>
          <a:xfrm>
            <a:off x="864037" y="2608659"/>
            <a:ext cx="3898821" cy="771525"/>
          </a:xfrm>
          <a:prstGeom prst="rect">
            <a:avLst/>
          </a:prstGeom>
          <a:noFill/>
          <a:ln/>
        </p:spPr>
        <p:txBody>
          <a:bodyPr wrap="squar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Data Collection Enhancement</a:t>
            </a:r>
            <a:endParaRPr lang="en-US" sz="2430" dirty="0"/>
          </a:p>
        </p:txBody>
      </p:sp>
      <p:sp>
        <p:nvSpPr>
          <p:cNvPr id="6" name="Text 4"/>
          <p:cNvSpPr/>
          <p:nvPr/>
        </p:nvSpPr>
        <p:spPr>
          <a:xfrm>
            <a:off x="864037" y="3627001"/>
            <a:ext cx="3898821" cy="3160395"/>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Implement robust data collection mechanisms to capture real-time stock-out information, return reasons, and customer feedback. This will provide a more comprehensive view of demand patterns and product performance.</a:t>
            </a:r>
            <a:endParaRPr lang="en-US" sz="1944" dirty="0"/>
          </a:p>
        </p:txBody>
      </p:sp>
      <p:sp>
        <p:nvSpPr>
          <p:cNvPr id="7" name="Text 5"/>
          <p:cNvSpPr/>
          <p:nvPr/>
        </p:nvSpPr>
        <p:spPr>
          <a:xfrm>
            <a:off x="5372695" y="2608659"/>
            <a:ext cx="3898821" cy="771525"/>
          </a:xfrm>
          <a:prstGeom prst="rect">
            <a:avLst/>
          </a:prstGeom>
          <a:noFill/>
          <a:ln/>
        </p:spPr>
        <p:txBody>
          <a:bodyPr wrap="squar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Data Integration and Enrichment</a:t>
            </a:r>
            <a:endParaRPr lang="en-US" sz="2430" dirty="0"/>
          </a:p>
        </p:txBody>
      </p:sp>
      <p:sp>
        <p:nvSpPr>
          <p:cNvPr id="8" name="Text 6"/>
          <p:cNvSpPr/>
          <p:nvPr/>
        </p:nvSpPr>
        <p:spPr>
          <a:xfrm>
            <a:off x="5372695" y="3627001"/>
            <a:ext cx="3898821" cy="2765346"/>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Integrate data from various sources, including point-of-sale systems, inventory management systems, and customer feedback platforms. This will create a unified dataset for accurate analysis and forecasting.</a:t>
            </a:r>
            <a:endParaRPr lang="en-US" sz="1944" dirty="0"/>
          </a:p>
        </p:txBody>
      </p:sp>
      <p:sp>
        <p:nvSpPr>
          <p:cNvPr id="9" name="Text 7"/>
          <p:cNvSpPr/>
          <p:nvPr/>
        </p:nvSpPr>
        <p:spPr>
          <a:xfrm>
            <a:off x="9881354" y="2608659"/>
            <a:ext cx="3898821" cy="771525"/>
          </a:xfrm>
          <a:prstGeom prst="rect">
            <a:avLst/>
          </a:prstGeom>
          <a:noFill/>
          <a:ln/>
        </p:spPr>
        <p:txBody>
          <a:bodyPr wrap="squar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Data Cleansing and Preprocessing</a:t>
            </a:r>
            <a:endParaRPr lang="en-US" sz="2430" dirty="0"/>
          </a:p>
        </p:txBody>
      </p:sp>
      <p:sp>
        <p:nvSpPr>
          <p:cNvPr id="10" name="Text 8"/>
          <p:cNvSpPr/>
          <p:nvPr/>
        </p:nvSpPr>
        <p:spPr>
          <a:xfrm>
            <a:off x="9881354" y="3627001"/>
            <a:ext cx="389882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Cleanse and pre-process data to remove inconsistencies, errors, and missing values. This step ensures data quality and reliability for accurate forecasting models.</a:t>
            </a:r>
            <a:endParaRPr lang="en-US" sz="1944"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095143"/>
            <a:ext cx="5054322" cy="4039314"/>
          </a:xfrm>
          <a:prstGeom prst="rect">
            <a:avLst/>
          </a:prstGeom>
        </p:spPr>
      </p:pic>
      <p:sp>
        <p:nvSpPr>
          <p:cNvPr id="6" name="Text 2"/>
          <p:cNvSpPr/>
          <p:nvPr/>
        </p:nvSpPr>
        <p:spPr>
          <a:xfrm>
            <a:off x="6091238" y="1219200"/>
            <a:ext cx="5648682" cy="540068"/>
          </a:xfrm>
          <a:prstGeom prst="rect">
            <a:avLst/>
          </a:prstGeom>
          <a:noFill/>
          <a:ln/>
        </p:spPr>
        <p:txBody>
          <a:bodyPr wrap="none" rtlCol="0" anchor="t"/>
          <a:lstStyle/>
          <a:p>
            <a:pPr marL="0" indent="0">
              <a:lnSpc>
                <a:spcPts val="4253"/>
              </a:lnSpc>
              <a:buNone/>
            </a:pPr>
            <a:r>
              <a:rPr lang="en-US" sz="3402" b="1" kern="0" spc="-102" dirty="0">
                <a:solidFill>
                  <a:srgbClr val="000000"/>
                </a:solidFill>
                <a:latin typeface="Inter" pitchFamily="34" charset="0"/>
                <a:ea typeface="Inter" pitchFamily="34" charset="-122"/>
                <a:cs typeface="Inter" pitchFamily="34" charset="-120"/>
              </a:rPr>
              <a:t>3. Forecasting Model Selection</a:t>
            </a:r>
            <a:endParaRPr lang="en-US" sz="3402" dirty="0"/>
          </a:p>
        </p:txBody>
      </p:sp>
      <p:sp>
        <p:nvSpPr>
          <p:cNvPr id="7" name="Shape 3"/>
          <p:cNvSpPr/>
          <p:nvPr/>
        </p:nvSpPr>
        <p:spPr>
          <a:xfrm>
            <a:off x="6339721" y="2018467"/>
            <a:ext cx="21550" cy="4991814"/>
          </a:xfrm>
          <a:prstGeom prst="roundRect">
            <a:avLst>
              <a:gd name="adj" fmla="val 336822"/>
            </a:avLst>
          </a:prstGeom>
          <a:solidFill>
            <a:srgbClr val="C0C1D7"/>
          </a:solidFill>
          <a:ln/>
        </p:spPr>
        <p:txBody>
          <a:bodyPr/>
          <a:lstStyle/>
          <a:p>
            <a:endParaRPr lang="en-IN"/>
          </a:p>
        </p:txBody>
      </p:sp>
      <p:sp>
        <p:nvSpPr>
          <p:cNvPr id="8" name="Shape 4"/>
          <p:cNvSpPr/>
          <p:nvPr/>
        </p:nvSpPr>
        <p:spPr>
          <a:xfrm>
            <a:off x="6544806" y="2396311"/>
            <a:ext cx="604837" cy="21550"/>
          </a:xfrm>
          <a:prstGeom prst="roundRect">
            <a:avLst>
              <a:gd name="adj" fmla="val 336822"/>
            </a:avLst>
          </a:prstGeom>
          <a:solidFill>
            <a:srgbClr val="C0C1D7"/>
          </a:solidFill>
          <a:ln/>
        </p:spPr>
        <p:txBody>
          <a:bodyPr/>
          <a:lstStyle/>
          <a:p>
            <a:endParaRPr lang="en-IN"/>
          </a:p>
        </p:txBody>
      </p:sp>
      <p:sp>
        <p:nvSpPr>
          <p:cNvPr id="9" name="Shape 5"/>
          <p:cNvSpPr/>
          <p:nvPr/>
        </p:nvSpPr>
        <p:spPr>
          <a:xfrm>
            <a:off x="6156067" y="2212777"/>
            <a:ext cx="388739" cy="388739"/>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10" name="Text 6"/>
          <p:cNvSpPr/>
          <p:nvPr/>
        </p:nvSpPr>
        <p:spPr>
          <a:xfrm>
            <a:off x="6290846" y="2277547"/>
            <a:ext cx="119063" cy="259199"/>
          </a:xfrm>
          <a:prstGeom prst="rect">
            <a:avLst/>
          </a:prstGeom>
          <a:noFill/>
          <a:ln/>
        </p:spPr>
        <p:txBody>
          <a:bodyPr wrap="none" rtlCol="0" anchor="t"/>
          <a:lstStyle/>
          <a:p>
            <a:pPr marL="0" indent="0" algn="ctr">
              <a:lnSpc>
                <a:spcPts val="2041"/>
              </a:lnSpc>
              <a:buNone/>
            </a:pPr>
            <a:r>
              <a:rPr lang="en-US" sz="2041" b="1" kern="0" spc="-61" dirty="0">
                <a:solidFill>
                  <a:srgbClr val="272525"/>
                </a:solidFill>
                <a:latin typeface="Inter" pitchFamily="34" charset="0"/>
                <a:ea typeface="Inter" pitchFamily="34" charset="-122"/>
                <a:cs typeface="Inter" pitchFamily="34" charset="-120"/>
              </a:rPr>
              <a:t>1</a:t>
            </a:r>
            <a:endParaRPr lang="en-US" sz="2041" dirty="0"/>
          </a:p>
        </p:txBody>
      </p:sp>
      <p:sp>
        <p:nvSpPr>
          <p:cNvPr id="11" name="Text 7"/>
          <p:cNvSpPr/>
          <p:nvPr/>
        </p:nvSpPr>
        <p:spPr>
          <a:xfrm>
            <a:off x="7300913" y="2191226"/>
            <a:ext cx="2246828" cy="269915"/>
          </a:xfrm>
          <a:prstGeom prst="rect">
            <a:avLst/>
          </a:prstGeom>
          <a:noFill/>
          <a:ln/>
        </p:spPr>
        <p:txBody>
          <a:bodyPr wrap="none" rtlCol="0" anchor="t"/>
          <a:lstStyle/>
          <a:p>
            <a:pPr marL="0" indent="0" algn="l">
              <a:lnSpc>
                <a:spcPts val="2126"/>
              </a:lnSpc>
              <a:buNone/>
            </a:pPr>
            <a:r>
              <a:rPr lang="en-US" sz="1701" b="1" kern="0" spc="-51" dirty="0">
                <a:solidFill>
                  <a:srgbClr val="272525"/>
                </a:solidFill>
                <a:latin typeface="Inter" pitchFamily="34" charset="0"/>
                <a:ea typeface="Inter" pitchFamily="34" charset="-122"/>
                <a:cs typeface="Inter" pitchFamily="34" charset="-120"/>
              </a:rPr>
              <a:t>Beat Level Forecasting</a:t>
            </a:r>
            <a:endParaRPr lang="en-US" sz="1701" dirty="0"/>
          </a:p>
        </p:txBody>
      </p:sp>
      <p:sp>
        <p:nvSpPr>
          <p:cNvPr id="12" name="Text 8"/>
          <p:cNvSpPr/>
          <p:nvPr/>
        </p:nvSpPr>
        <p:spPr>
          <a:xfrm>
            <a:off x="7300913" y="2564725"/>
            <a:ext cx="6724650" cy="829747"/>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Begin by implementing forecasting models at the beat level, considering the limitations of store-level data accuracy. This approach aggregates demand across a group of stores within a specific geographic region.</a:t>
            </a:r>
            <a:endParaRPr lang="en-US" sz="1361" dirty="0"/>
          </a:p>
        </p:txBody>
      </p:sp>
      <p:sp>
        <p:nvSpPr>
          <p:cNvPr id="13" name="Shape 9"/>
          <p:cNvSpPr/>
          <p:nvPr/>
        </p:nvSpPr>
        <p:spPr>
          <a:xfrm>
            <a:off x="6544806" y="4117836"/>
            <a:ext cx="604837" cy="21550"/>
          </a:xfrm>
          <a:prstGeom prst="roundRect">
            <a:avLst>
              <a:gd name="adj" fmla="val 336822"/>
            </a:avLst>
          </a:prstGeom>
          <a:solidFill>
            <a:srgbClr val="C0C1D7"/>
          </a:solidFill>
          <a:ln/>
        </p:spPr>
        <p:txBody>
          <a:bodyPr/>
          <a:lstStyle/>
          <a:p>
            <a:endParaRPr lang="en-IN"/>
          </a:p>
        </p:txBody>
      </p:sp>
      <p:sp>
        <p:nvSpPr>
          <p:cNvPr id="14" name="Shape 10"/>
          <p:cNvSpPr/>
          <p:nvPr/>
        </p:nvSpPr>
        <p:spPr>
          <a:xfrm>
            <a:off x="6156067" y="3934301"/>
            <a:ext cx="388739" cy="388739"/>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15" name="Text 11"/>
          <p:cNvSpPr/>
          <p:nvPr/>
        </p:nvSpPr>
        <p:spPr>
          <a:xfrm>
            <a:off x="6272629" y="3999071"/>
            <a:ext cx="155615" cy="259199"/>
          </a:xfrm>
          <a:prstGeom prst="rect">
            <a:avLst/>
          </a:prstGeom>
          <a:noFill/>
          <a:ln/>
        </p:spPr>
        <p:txBody>
          <a:bodyPr wrap="none" rtlCol="0" anchor="t"/>
          <a:lstStyle/>
          <a:p>
            <a:pPr marL="0" indent="0" algn="ctr">
              <a:lnSpc>
                <a:spcPts val="2041"/>
              </a:lnSpc>
              <a:buNone/>
            </a:pPr>
            <a:r>
              <a:rPr lang="en-US" sz="2041" b="1" kern="0" spc="-61" dirty="0">
                <a:solidFill>
                  <a:srgbClr val="272525"/>
                </a:solidFill>
                <a:latin typeface="Inter" pitchFamily="34" charset="0"/>
                <a:ea typeface="Inter" pitchFamily="34" charset="-122"/>
                <a:cs typeface="Inter" pitchFamily="34" charset="-120"/>
              </a:rPr>
              <a:t>2</a:t>
            </a:r>
            <a:endParaRPr lang="en-US" sz="2041" dirty="0"/>
          </a:p>
        </p:txBody>
      </p:sp>
      <p:sp>
        <p:nvSpPr>
          <p:cNvPr id="16" name="Text 12"/>
          <p:cNvSpPr/>
          <p:nvPr/>
        </p:nvSpPr>
        <p:spPr>
          <a:xfrm>
            <a:off x="7300913" y="3912751"/>
            <a:ext cx="3338274" cy="269915"/>
          </a:xfrm>
          <a:prstGeom prst="rect">
            <a:avLst/>
          </a:prstGeom>
          <a:noFill/>
          <a:ln/>
        </p:spPr>
        <p:txBody>
          <a:bodyPr wrap="none" rtlCol="0" anchor="t"/>
          <a:lstStyle/>
          <a:p>
            <a:pPr marL="0" indent="0" algn="l">
              <a:lnSpc>
                <a:spcPts val="2126"/>
              </a:lnSpc>
              <a:buNone/>
            </a:pPr>
            <a:r>
              <a:rPr lang="en-US" sz="1701" b="1" kern="0" spc="-51" dirty="0">
                <a:solidFill>
                  <a:srgbClr val="272525"/>
                </a:solidFill>
                <a:latin typeface="Inter" pitchFamily="34" charset="0"/>
                <a:ea typeface="Inter" pitchFamily="34" charset="-122"/>
                <a:cs typeface="Inter" pitchFamily="34" charset="-120"/>
              </a:rPr>
              <a:t>Individual Store Level Forecasting</a:t>
            </a:r>
            <a:endParaRPr lang="en-US" sz="1701" dirty="0"/>
          </a:p>
        </p:txBody>
      </p:sp>
      <p:sp>
        <p:nvSpPr>
          <p:cNvPr id="17" name="Text 13"/>
          <p:cNvSpPr/>
          <p:nvPr/>
        </p:nvSpPr>
        <p:spPr>
          <a:xfrm>
            <a:off x="7300913" y="4286250"/>
            <a:ext cx="6724650" cy="829747"/>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As data collection improves and models become more sophisticated, transition to individual store level forecasting. This will provide more granular insights into demand patterns and enable optimized stock management.</a:t>
            </a:r>
            <a:endParaRPr lang="en-US" sz="1361" dirty="0"/>
          </a:p>
        </p:txBody>
      </p:sp>
      <p:sp>
        <p:nvSpPr>
          <p:cNvPr id="18" name="Shape 14"/>
          <p:cNvSpPr/>
          <p:nvPr/>
        </p:nvSpPr>
        <p:spPr>
          <a:xfrm>
            <a:off x="6544806" y="5839361"/>
            <a:ext cx="604837" cy="21550"/>
          </a:xfrm>
          <a:prstGeom prst="roundRect">
            <a:avLst>
              <a:gd name="adj" fmla="val 336822"/>
            </a:avLst>
          </a:prstGeom>
          <a:solidFill>
            <a:srgbClr val="C0C1D7"/>
          </a:solidFill>
          <a:ln/>
        </p:spPr>
        <p:txBody>
          <a:bodyPr/>
          <a:lstStyle/>
          <a:p>
            <a:endParaRPr lang="en-IN"/>
          </a:p>
        </p:txBody>
      </p:sp>
      <p:sp>
        <p:nvSpPr>
          <p:cNvPr id="19" name="Shape 15"/>
          <p:cNvSpPr/>
          <p:nvPr/>
        </p:nvSpPr>
        <p:spPr>
          <a:xfrm>
            <a:off x="6156067" y="5655826"/>
            <a:ext cx="388739" cy="388739"/>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20" name="Text 16"/>
          <p:cNvSpPr/>
          <p:nvPr/>
        </p:nvSpPr>
        <p:spPr>
          <a:xfrm>
            <a:off x="6268819" y="5720596"/>
            <a:ext cx="163235" cy="259199"/>
          </a:xfrm>
          <a:prstGeom prst="rect">
            <a:avLst/>
          </a:prstGeom>
          <a:noFill/>
          <a:ln/>
        </p:spPr>
        <p:txBody>
          <a:bodyPr wrap="none" rtlCol="0" anchor="t"/>
          <a:lstStyle/>
          <a:p>
            <a:pPr marL="0" indent="0" algn="ctr">
              <a:lnSpc>
                <a:spcPts val="2041"/>
              </a:lnSpc>
              <a:buNone/>
            </a:pPr>
            <a:r>
              <a:rPr lang="en-US" sz="2041" b="1" kern="0" spc="-61" dirty="0">
                <a:solidFill>
                  <a:srgbClr val="272525"/>
                </a:solidFill>
                <a:latin typeface="Inter" pitchFamily="34" charset="0"/>
                <a:ea typeface="Inter" pitchFamily="34" charset="-122"/>
                <a:cs typeface="Inter" pitchFamily="34" charset="-120"/>
              </a:rPr>
              <a:t>3</a:t>
            </a:r>
            <a:endParaRPr lang="en-US" sz="2041" dirty="0"/>
          </a:p>
        </p:txBody>
      </p:sp>
      <p:sp>
        <p:nvSpPr>
          <p:cNvPr id="21" name="Text 17"/>
          <p:cNvSpPr/>
          <p:nvPr/>
        </p:nvSpPr>
        <p:spPr>
          <a:xfrm>
            <a:off x="7300913" y="5634276"/>
            <a:ext cx="2160270" cy="269915"/>
          </a:xfrm>
          <a:prstGeom prst="rect">
            <a:avLst/>
          </a:prstGeom>
          <a:noFill/>
          <a:ln/>
        </p:spPr>
        <p:txBody>
          <a:bodyPr wrap="none" rtlCol="0" anchor="t"/>
          <a:lstStyle/>
          <a:p>
            <a:pPr marL="0" indent="0" algn="l">
              <a:lnSpc>
                <a:spcPts val="2126"/>
              </a:lnSpc>
              <a:buNone/>
            </a:pPr>
            <a:r>
              <a:rPr lang="en-US" sz="1701" b="1" kern="0" spc="-51" dirty="0">
                <a:solidFill>
                  <a:srgbClr val="272525"/>
                </a:solidFill>
                <a:latin typeface="Inter" pitchFamily="34" charset="0"/>
                <a:ea typeface="Inter" pitchFamily="34" charset="-122"/>
                <a:cs typeface="Inter" pitchFamily="34" charset="-120"/>
              </a:rPr>
              <a:t>Hybrid Approach</a:t>
            </a:r>
            <a:endParaRPr lang="en-US" sz="1701" dirty="0"/>
          </a:p>
        </p:txBody>
      </p:sp>
      <p:sp>
        <p:nvSpPr>
          <p:cNvPr id="22" name="Text 18"/>
          <p:cNvSpPr/>
          <p:nvPr/>
        </p:nvSpPr>
        <p:spPr>
          <a:xfrm>
            <a:off x="7300913" y="6007775"/>
            <a:ext cx="6724650" cy="829747"/>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Explore a hybrid approach that combines beat level and individual store level forecasting. This strategy leverages the strengths of both approaches to optimize demand prediction and inventory management.</a:t>
            </a:r>
            <a:endParaRPr lang="en-US" sz="136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67891" y="2613065"/>
            <a:ext cx="4950500" cy="3003352"/>
          </a:xfrm>
          <a:prstGeom prst="rect">
            <a:avLst/>
          </a:prstGeom>
        </p:spPr>
      </p:pic>
      <p:sp>
        <p:nvSpPr>
          <p:cNvPr id="6" name="Text 2"/>
          <p:cNvSpPr/>
          <p:nvPr/>
        </p:nvSpPr>
        <p:spPr>
          <a:xfrm>
            <a:off x="6236494" y="1095375"/>
            <a:ext cx="7226618" cy="669846"/>
          </a:xfrm>
          <a:prstGeom prst="rect">
            <a:avLst/>
          </a:prstGeom>
          <a:noFill/>
          <a:ln/>
        </p:spPr>
        <p:txBody>
          <a:bodyPr wrap="none" rtlCol="0" anchor="t"/>
          <a:lstStyle/>
          <a:p>
            <a:pPr marL="0" indent="0">
              <a:lnSpc>
                <a:spcPts val="5274"/>
              </a:lnSpc>
              <a:buNone/>
            </a:pPr>
            <a:r>
              <a:rPr lang="en-US" sz="4219" b="1" kern="0" spc="-127" dirty="0">
                <a:solidFill>
                  <a:srgbClr val="000000"/>
                </a:solidFill>
                <a:latin typeface="Inter" pitchFamily="34" charset="0"/>
                <a:ea typeface="Inter" pitchFamily="34" charset="-122"/>
                <a:cs typeface="Inter" pitchFamily="34" charset="-120"/>
              </a:rPr>
              <a:t>4. Beat Level Forecasting Model</a:t>
            </a:r>
            <a:endParaRPr lang="en-US" sz="4219" dirty="0"/>
          </a:p>
        </p:txBody>
      </p:sp>
      <p:sp>
        <p:nvSpPr>
          <p:cNvPr id="7" name="Shape 3"/>
          <p:cNvSpPr/>
          <p:nvPr/>
        </p:nvSpPr>
        <p:spPr>
          <a:xfrm>
            <a:off x="6236494" y="2086689"/>
            <a:ext cx="7643813" cy="3091815"/>
          </a:xfrm>
          <a:prstGeom prst="roundRect">
            <a:avLst>
              <a:gd name="adj" fmla="val 2912"/>
            </a:avLst>
          </a:prstGeom>
          <a:noFill/>
          <a:ln w="7620">
            <a:solidFill>
              <a:srgbClr val="000000">
                <a:alpha val="8000"/>
              </a:srgbClr>
            </a:solidFill>
            <a:prstDash val="solid"/>
          </a:ln>
        </p:spPr>
        <p:txBody>
          <a:bodyPr/>
          <a:lstStyle/>
          <a:p>
            <a:endParaRPr lang="en-IN"/>
          </a:p>
        </p:txBody>
      </p:sp>
      <p:sp>
        <p:nvSpPr>
          <p:cNvPr id="8" name="Shape 4"/>
          <p:cNvSpPr/>
          <p:nvPr/>
        </p:nvSpPr>
        <p:spPr>
          <a:xfrm>
            <a:off x="6244114" y="2094309"/>
            <a:ext cx="7628573" cy="615315"/>
          </a:xfrm>
          <a:prstGeom prst="rect">
            <a:avLst/>
          </a:prstGeom>
          <a:solidFill>
            <a:srgbClr val="FFFFFF">
              <a:alpha val="4000"/>
            </a:srgbClr>
          </a:solidFill>
          <a:ln/>
        </p:spPr>
        <p:txBody>
          <a:bodyPr/>
          <a:lstStyle/>
          <a:p>
            <a:endParaRPr lang="en-IN"/>
          </a:p>
        </p:txBody>
      </p:sp>
      <p:sp>
        <p:nvSpPr>
          <p:cNvPr id="9" name="Text 5"/>
          <p:cNvSpPr/>
          <p:nvPr/>
        </p:nvSpPr>
        <p:spPr>
          <a:xfrm>
            <a:off x="6458426" y="2230517"/>
            <a:ext cx="3381851" cy="342900"/>
          </a:xfrm>
          <a:prstGeom prst="rect">
            <a:avLst/>
          </a:prstGeom>
          <a:noFill/>
          <a:ln/>
        </p:spPr>
        <p:txBody>
          <a:bodyPr wrap="none" rtlCol="0" anchor="t"/>
          <a:lstStyle/>
          <a:p>
            <a:pPr marL="0" indent="0">
              <a:lnSpc>
                <a:spcPts val="2700"/>
              </a:lnSpc>
              <a:buNone/>
            </a:pPr>
            <a:r>
              <a:rPr lang="en-US" sz="1688" kern="0" spc="-34" dirty="0">
                <a:solidFill>
                  <a:srgbClr val="272525"/>
                </a:solidFill>
                <a:latin typeface="Inter" pitchFamily="34" charset="0"/>
                <a:ea typeface="Inter" pitchFamily="34" charset="-122"/>
                <a:cs typeface="Inter" pitchFamily="34" charset="-120"/>
              </a:rPr>
              <a:t>Technique</a:t>
            </a:r>
            <a:endParaRPr lang="en-US" sz="1688" dirty="0"/>
          </a:p>
        </p:txBody>
      </p:sp>
      <p:sp>
        <p:nvSpPr>
          <p:cNvPr id="10" name="Text 6"/>
          <p:cNvSpPr/>
          <p:nvPr/>
        </p:nvSpPr>
        <p:spPr>
          <a:xfrm>
            <a:off x="10276523" y="2230517"/>
            <a:ext cx="3381851" cy="342900"/>
          </a:xfrm>
          <a:prstGeom prst="rect">
            <a:avLst/>
          </a:prstGeom>
          <a:noFill/>
          <a:ln/>
        </p:spPr>
        <p:txBody>
          <a:bodyPr wrap="none" rtlCol="0" anchor="t"/>
          <a:lstStyle/>
          <a:p>
            <a:pPr marL="0" indent="0">
              <a:lnSpc>
                <a:spcPts val="2700"/>
              </a:lnSpc>
              <a:buNone/>
            </a:pPr>
            <a:r>
              <a:rPr lang="en-US" sz="1688" kern="0" spc="-34" dirty="0">
                <a:solidFill>
                  <a:srgbClr val="272525"/>
                </a:solidFill>
                <a:latin typeface="Inter" pitchFamily="34" charset="0"/>
                <a:ea typeface="Inter" pitchFamily="34" charset="-122"/>
                <a:cs typeface="Inter" pitchFamily="34" charset="-120"/>
              </a:rPr>
              <a:t>MAPE</a:t>
            </a:r>
            <a:endParaRPr lang="en-US" sz="1688" dirty="0"/>
          </a:p>
        </p:txBody>
      </p:sp>
      <p:sp>
        <p:nvSpPr>
          <p:cNvPr id="11" name="Shape 7"/>
          <p:cNvSpPr/>
          <p:nvPr/>
        </p:nvSpPr>
        <p:spPr>
          <a:xfrm>
            <a:off x="6244114" y="2709624"/>
            <a:ext cx="7628573" cy="615315"/>
          </a:xfrm>
          <a:prstGeom prst="rect">
            <a:avLst/>
          </a:prstGeom>
          <a:solidFill>
            <a:srgbClr val="000000">
              <a:alpha val="4000"/>
            </a:srgbClr>
          </a:solidFill>
          <a:ln/>
        </p:spPr>
        <p:txBody>
          <a:bodyPr/>
          <a:lstStyle/>
          <a:p>
            <a:endParaRPr lang="en-IN"/>
          </a:p>
        </p:txBody>
      </p:sp>
      <p:sp>
        <p:nvSpPr>
          <p:cNvPr id="12" name="Text 8"/>
          <p:cNvSpPr/>
          <p:nvPr/>
        </p:nvSpPr>
        <p:spPr>
          <a:xfrm>
            <a:off x="6458426" y="2845832"/>
            <a:ext cx="3381851" cy="342900"/>
          </a:xfrm>
          <a:prstGeom prst="rect">
            <a:avLst/>
          </a:prstGeom>
          <a:noFill/>
          <a:ln/>
        </p:spPr>
        <p:txBody>
          <a:bodyPr wrap="none" rtlCol="0" anchor="t"/>
          <a:lstStyle/>
          <a:p>
            <a:pPr marL="0" indent="0">
              <a:lnSpc>
                <a:spcPts val="2700"/>
              </a:lnSpc>
              <a:buNone/>
            </a:pPr>
            <a:r>
              <a:rPr lang="en-US" sz="1688" kern="0" spc="-34" dirty="0">
                <a:solidFill>
                  <a:srgbClr val="272525"/>
                </a:solidFill>
                <a:latin typeface="Inter" pitchFamily="34" charset="0"/>
                <a:ea typeface="Inter" pitchFamily="34" charset="-122"/>
                <a:cs typeface="Inter" pitchFamily="34" charset="-120"/>
              </a:rPr>
              <a:t>ARIMA</a:t>
            </a:r>
            <a:endParaRPr lang="en-US" sz="1688" dirty="0"/>
          </a:p>
        </p:txBody>
      </p:sp>
      <p:sp>
        <p:nvSpPr>
          <p:cNvPr id="13" name="Text 9"/>
          <p:cNvSpPr/>
          <p:nvPr/>
        </p:nvSpPr>
        <p:spPr>
          <a:xfrm>
            <a:off x="10276523" y="2845832"/>
            <a:ext cx="3381851" cy="342900"/>
          </a:xfrm>
          <a:prstGeom prst="rect">
            <a:avLst/>
          </a:prstGeom>
          <a:noFill/>
          <a:ln/>
        </p:spPr>
        <p:txBody>
          <a:bodyPr wrap="none" rtlCol="0" anchor="t"/>
          <a:lstStyle/>
          <a:p>
            <a:pPr marL="0" indent="0">
              <a:lnSpc>
                <a:spcPts val="2700"/>
              </a:lnSpc>
              <a:buNone/>
            </a:pPr>
            <a:r>
              <a:rPr lang="en-US" sz="1688" kern="0" spc="-34" dirty="0">
                <a:solidFill>
                  <a:srgbClr val="272525"/>
                </a:solidFill>
                <a:latin typeface="Inter" pitchFamily="34" charset="0"/>
                <a:ea typeface="Inter" pitchFamily="34" charset="-122"/>
                <a:cs typeface="Inter" pitchFamily="34" charset="-120"/>
              </a:rPr>
              <a:t>22.87%</a:t>
            </a:r>
            <a:endParaRPr lang="en-US" sz="1688" dirty="0"/>
          </a:p>
        </p:txBody>
      </p:sp>
      <p:sp>
        <p:nvSpPr>
          <p:cNvPr id="14" name="Shape 10"/>
          <p:cNvSpPr/>
          <p:nvPr/>
        </p:nvSpPr>
        <p:spPr>
          <a:xfrm>
            <a:off x="6244114" y="3324939"/>
            <a:ext cx="7628573" cy="615315"/>
          </a:xfrm>
          <a:prstGeom prst="rect">
            <a:avLst/>
          </a:prstGeom>
          <a:solidFill>
            <a:srgbClr val="FFFFFF">
              <a:alpha val="4000"/>
            </a:srgbClr>
          </a:solidFill>
          <a:ln/>
        </p:spPr>
        <p:txBody>
          <a:bodyPr/>
          <a:lstStyle/>
          <a:p>
            <a:endParaRPr lang="en-IN"/>
          </a:p>
        </p:txBody>
      </p:sp>
      <p:sp>
        <p:nvSpPr>
          <p:cNvPr id="15" name="Text 11"/>
          <p:cNvSpPr/>
          <p:nvPr/>
        </p:nvSpPr>
        <p:spPr>
          <a:xfrm>
            <a:off x="6458426" y="3461147"/>
            <a:ext cx="3381851" cy="342900"/>
          </a:xfrm>
          <a:prstGeom prst="rect">
            <a:avLst/>
          </a:prstGeom>
          <a:noFill/>
          <a:ln/>
        </p:spPr>
        <p:txBody>
          <a:bodyPr wrap="none" rtlCol="0" anchor="t"/>
          <a:lstStyle/>
          <a:p>
            <a:pPr marL="0" indent="0">
              <a:lnSpc>
                <a:spcPts val="2700"/>
              </a:lnSpc>
              <a:buNone/>
            </a:pPr>
            <a:r>
              <a:rPr lang="en-US" sz="1688" kern="0" spc="-34" dirty="0">
                <a:solidFill>
                  <a:srgbClr val="272525"/>
                </a:solidFill>
                <a:latin typeface="Inter" pitchFamily="34" charset="0"/>
                <a:ea typeface="Inter" pitchFamily="34" charset="-122"/>
                <a:cs typeface="Inter" pitchFamily="34" charset="-120"/>
              </a:rPr>
              <a:t>Prophet</a:t>
            </a:r>
            <a:endParaRPr lang="en-US" sz="1688" dirty="0"/>
          </a:p>
        </p:txBody>
      </p:sp>
      <p:sp>
        <p:nvSpPr>
          <p:cNvPr id="16" name="Text 12"/>
          <p:cNvSpPr/>
          <p:nvPr/>
        </p:nvSpPr>
        <p:spPr>
          <a:xfrm>
            <a:off x="10276523" y="3461147"/>
            <a:ext cx="3381851" cy="342900"/>
          </a:xfrm>
          <a:prstGeom prst="rect">
            <a:avLst/>
          </a:prstGeom>
          <a:noFill/>
          <a:ln/>
        </p:spPr>
        <p:txBody>
          <a:bodyPr wrap="none" rtlCol="0" anchor="t"/>
          <a:lstStyle/>
          <a:p>
            <a:pPr marL="0" indent="0">
              <a:lnSpc>
                <a:spcPts val="2700"/>
              </a:lnSpc>
              <a:buNone/>
            </a:pPr>
            <a:r>
              <a:rPr lang="en-US" sz="1688" kern="0" spc="-34" dirty="0">
                <a:solidFill>
                  <a:srgbClr val="272525"/>
                </a:solidFill>
                <a:latin typeface="Inter" pitchFamily="34" charset="0"/>
                <a:ea typeface="Inter" pitchFamily="34" charset="-122"/>
                <a:cs typeface="Inter" pitchFamily="34" charset="-120"/>
              </a:rPr>
              <a:t>21.54%</a:t>
            </a:r>
            <a:endParaRPr lang="en-US" sz="1688" dirty="0"/>
          </a:p>
        </p:txBody>
      </p:sp>
      <p:sp>
        <p:nvSpPr>
          <p:cNvPr id="17" name="Shape 13"/>
          <p:cNvSpPr/>
          <p:nvPr/>
        </p:nvSpPr>
        <p:spPr>
          <a:xfrm>
            <a:off x="6244114" y="3940254"/>
            <a:ext cx="7628573" cy="615315"/>
          </a:xfrm>
          <a:prstGeom prst="rect">
            <a:avLst/>
          </a:prstGeom>
          <a:solidFill>
            <a:srgbClr val="000000">
              <a:alpha val="4000"/>
            </a:srgbClr>
          </a:solidFill>
          <a:ln/>
        </p:spPr>
        <p:txBody>
          <a:bodyPr/>
          <a:lstStyle/>
          <a:p>
            <a:endParaRPr lang="en-IN"/>
          </a:p>
        </p:txBody>
      </p:sp>
      <p:sp>
        <p:nvSpPr>
          <p:cNvPr id="18" name="Text 14"/>
          <p:cNvSpPr/>
          <p:nvPr/>
        </p:nvSpPr>
        <p:spPr>
          <a:xfrm>
            <a:off x="6458426" y="4076462"/>
            <a:ext cx="3381851" cy="342900"/>
          </a:xfrm>
          <a:prstGeom prst="rect">
            <a:avLst/>
          </a:prstGeom>
          <a:noFill/>
          <a:ln/>
        </p:spPr>
        <p:txBody>
          <a:bodyPr wrap="none" rtlCol="0" anchor="t"/>
          <a:lstStyle/>
          <a:p>
            <a:pPr marL="0" indent="0">
              <a:lnSpc>
                <a:spcPts val="2700"/>
              </a:lnSpc>
              <a:buNone/>
            </a:pPr>
            <a:r>
              <a:rPr lang="en-US" sz="1688" kern="0" spc="-34" dirty="0">
                <a:solidFill>
                  <a:srgbClr val="272525"/>
                </a:solidFill>
                <a:latin typeface="Inter" pitchFamily="34" charset="0"/>
                <a:ea typeface="Inter" pitchFamily="34" charset="-122"/>
                <a:cs typeface="Inter" pitchFamily="34" charset="-120"/>
              </a:rPr>
              <a:t>Holt-Winters</a:t>
            </a:r>
            <a:endParaRPr lang="en-US" sz="1688" dirty="0"/>
          </a:p>
        </p:txBody>
      </p:sp>
      <p:sp>
        <p:nvSpPr>
          <p:cNvPr id="19" name="Text 15"/>
          <p:cNvSpPr/>
          <p:nvPr/>
        </p:nvSpPr>
        <p:spPr>
          <a:xfrm>
            <a:off x="10276523" y="4076462"/>
            <a:ext cx="3381851" cy="342900"/>
          </a:xfrm>
          <a:prstGeom prst="rect">
            <a:avLst/>
          </a:prstGeom>
          <a:noFill/>
          <a:ln/>
        </p:spPr>
        <p:txBody>
          <a:bodyPr wrap="none" rtlCol="0" anchor="t"/>
          <a:lstStyle/>
          <a:p>
            <a:pPr marL="0" indent="0">
              <a:lnSpc>
                <a:spcPts val="2700"/>
              </a:lnSpc>
              <a:buNone/>
            </a:pPr>
            <a:r>
              <a:rPr lang="en-US" sz="1688" kern="0" spc="-34" dirty="0">
                <a:solidFill>
                  <a:srgbClr val="272525"/>
                </a:solidFill>
                <a:latin typeface="Inter" pitchFamily="34" charset="0"/>
                <a:ea typeface="Inter" pitchFamily="34" charset="-122"/>
                <a:cs typeface="Inter" pitchFamily="34" charset="-120"/>
              </a:rPr>
              <a:t>24.32%</a:t>
            </a:r>
            <a:endParaRPr lang="en-US" sz="1688" dirty="0"/>
          </a:p>
        </p:txBody>
      </p:sp>
      <p:sp>
        <p:nvSpPr>
          <p:cNvPr id="20" name="Shape 16"/>
          <p:cNvSpPr/>
          <p:nvPr/>
        </p:nvSpPr>
        <p:spPr>
          <a:xfrm>
            <a:off x="6244114" y="4555569"/>
            <a:ext cx="7628573" cy="615315"/>
          </a:xfrm>
          <a:prstGeom prst="rect">
            <a:avLst/>
          </a:prstGeom>
          <a:solidFill>
            <a:srgbClr val="FFFFFF">
              <a:alpha val="4000"/>
            </a:srgbClr>
          </a:solidFill>
          <a:ln/>
        </p:spPr>
        <p:txBody>
          <a:bodyPr/>
          <a:lstStyle/>
          <a:p>
            <a:endParaRPr lang="en-IN"/>
          </a:p>
        </p:txBody>
      </p:sp>
      <p:sp>
        <p:nvSpPr>
          <p:cNvPr id="21" name="Text 17"/>
          <p:cNvSpPr/>
          <p:nvPr/>
        </p:nvSpPr>
        <p:spPr>
          <a:xfrm>
            <a:off x="6458426" y="4691777"/>
            <a:ext cx="3381851" cy="342900"/>
          </a:xfrm>
          <a:prstGeom prst="rect">
            <a:avLst/>
          </a:prstGeom>
          <a:noFill/>
          <a:ln/>
        </p:spPr>
        <p:txBody>
          <a:bodyPr wrap="none" rtlCol="0" anchor="t"/>
          <a:lstStyle/>
          <a:p>
            <a:pPr marL="0" indent="0">
              <a:lnSpc>
                <a:spcPts val="2700"/>
              </a:lnSpc>
              <a:buNone/>
            </a:pPr>
            <a:r>
              <a:rPr lang="en-US" sz="1688" kern="0" spc="-34" dirty="0">
                <a:solidFill>
                  <a:srgbClr val="272525"/>
                </a:solidFill>
                <a:latin typeface="Inter" pitchFamily="34" charset="0"/>
                <a:ea typeface="Inter" pitchFamily="34" charset="-122"/>
                <a:cs typeface="Inter" pitchFamily="34" charset="-120"/>
              </a:rPr>
              <a:t>Exponential Smoothing</a:t>
            </a:r>
            <a:endParaRPr lang="en-US" sz="1688" dirty="0"/>
          </a:p>
        </p:txBody>
      </p:sp>
      <p:sp>
        <p:nvSpPr>
          <p:cNvPr id="22" name="Text 18"/>
          <p:cNvSpPr/>
          <p:nvPr/>
        </p:nvSpPr>
        <p:spPr>
          <a:xfrm>
            <a:off x="10276523" y="4691777"/>
            <a:ext cx="3381851" cy="342900"/>
          </a:xfrm>
          <a:prstGeom prst="rect">
            <a:avLst/>
          </a:prstGeom>
          <a:noFill/>
          <a:ln/>
        </p:spPr>
        <p:txBody>
          <a:bodyPr wrap="none" rtlCol="0" anchor="t"/>
          <a:lstStyle/>
          <a:p>
            <a:pPr marL="0" indent="0">
              <a:lnSpc>
                <a:spcPts val="2700"/>
              </a:lnSpc>
              <a:buNone/>
            </a:pPr>
            <a:r>
              <a:rPr lang="en-US" sz="1688" kern="0" spc="-34" dirty="0">
                <a:solidFill>
                  <a:srgbClr val="272525"/>
                </a:solidFill>
                <a:latin typeface="Inter" pitchFamily="34" charset="0"/>
                <a:ea typeface="Inter" pitchFamily="34" charset="-122"/>
                <a:cs typeface="Inter" pitchFamily="34" charset="-120"/>
              </a:rPr>
              <a:t>23.98%</a:t>
            </a:r>
            <a:endParaRPr lang="en-US" sz="1688" dirty="0"/>
          </a:p>
        </p:txBody>
      </p:sp>
      <p:sp>
        <p:nvSpPr>
          <p:cNvPr id="23" name="Text 19"/>
          <p:cNvSpPr/>
          <p:nvPr/>
        </p:nvSpPr>
        <p:spPr>
          <a:xfrm>
            <a:off x="6236494" y="5419606"/>
            <a:ext cx="7643813" cy="1714500"/>
          </a:xfrm>
          <a:prstGeom prst="rect">
            <a:avLst/>
          </a:prstGeom>
          <a:noFill/>
          <a:ln/>
        </p:spPr>
        <p:txBody>
          <a:bodyPr wrap="square" rtlCol="0" anchor="t"/>
          <a:lstStyle/>
          <a:p>
            <a:pPr marL="0" indent="0">
              <a:lnSpc>
                <a:spcPts val="2700"/>
              </a:lnSpc>
              <a:buNone/>
            </a:pPr>
            <a:r>
              <a:rPr lang="en-US" sz="1688" kern="0" spc="-34" dirty="0">
                <a:solidFill>
                  <a:srgbClr val="272525"/>
                </a:solidFill>
                <a:latin typeface="Inter" pitchFamily="34" charset="0"/>
                <a:ea typeface="Inter" pitchFamily="34" charset="-122"/>
                <a:cs typeface="Inter" pitchFamily="34" charset="-120"/>
              </a:rPr>
              <a:t>The chosen forecasting technique should be evaluated based on its performance metrics, particularly the Mean Absolute Percentage Error (MAPE). A lower MAPE indicates higher forecasting accuracy. For instance, Prophet demonstrates the lowest MAPE of 21.54%, suggesting its suitability for forecasting demand for Beat 81 and SKU 95.</a:t>
            </a:r>
            <a:endParaRPr lang="en-US" sz="1688"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1587579"/>
            <a:ext cx="5054441" cy="5054441"/>
          </a:xfrm>
          <a:prstGeom prst="rect">
            <a:avLst/>
          </a:prstGeom>
        </p:spPr>
      </p:pic>
      <p:sp>
        <p:nvSpPr>
          <p:cNvPr id="6" name="Text 2"/>
          <p:cNvSpPr/>
          <p:nvPr/>
        </p:nvSpPr>
        <p:spPr>
          <a:xfrm>
            <a:off x="6091238" y="950000"/>
            <a:ext cx="7262813" cy="540068"/>
          </a:xfrm>
          <a:prstGeom prst="rect">
            <a:avLst/>
          </a:prstGeom>
          <a:noFill/>
          <a:ln/>
        </p:spPr>
        <p:txBody>
          <a:bodyPr wrap="none" rtlCol="0" anchor="t"/>
          <a:lstStyle/>
          <a:p>
            <a:pPr marL="0" indent="0">
              <a:lnSpc>
                <a:spcPts val="4253"/>
              </a:lnSpc>
              <a:buNone/>
            </a:pPr>
            <a:r>
              <a:rPr lang="en-US" sz="3402" b="1" kern="0" spc="-102" dirty="0">
                <a:solidFill>
                  <a:srgbClr val="000000"/>
                </a:solidFill>
                <a:latin typeface="Inter" pitchFamily="34" charset="0"/>
                <a:ea typeface="Inter" pitchFamily="34" charset="-122"/>
                <a:cs typeface="Inter" pitchFamily="34" charset="-120"/>
              </a:rPr>
              <a:t>5. Model Deployment and Optimization</a:t>
            </a:r>
            <a:endParaRPr lang="en-US" sz="3402" dirty="0"/>
          </a:p>
        </p:txBody>
      </p:sp>
      <p:pic>
        <p:nvPicPr>
          <p:cNvPr id="7" name="Image 2" descr="preencoded.png"/>
          <p:cNvPicPr>
            <a:picLocks noChangeAspect="1"/>
          </p:cNvPicPr>
          <p:nvPr/>
        </p:nvPicPr>
        <p:blipFill>
          <a:blip r:embed="rId5"/>
          <a:stretch>
            <a:fillRect/>
          </a:stretch>
        </p:blipFill>
        <p:spPr>
          <a:xfrm>
            <a:off x="6091238" y="1749266"/>
            <a:ext cx="864037" cy="1382554"/>
          </a:xfrm>
          <a:prstGeom prst="rect">
            <a:avLst/>
          </a:prstGeom>
        </p:spPr>
      </p:pic>
      <p:sp>
        <p:nvSpPr>
          <p:cNvPr id="8" name="Text 3"/>
          <p:cNvSpPr/>
          <p:nvPr/>
        </p:nvSpPr>
        <p:spPr>
          <a:xfrm>
            <a:off x="7214473" y="1922026"/>
            <a:ext cx="2160270" cy="269915"/>
          </a:xfrm>
          <a:prstGeom prst="rect">
            <a:avLst/>
          </a:prstGeom>
          <a:noFill/>
          <a:ln/>
        </p:spPr>
        <p:txBody>
          <a:bodyPr wrap="none" rtlCol="0" anchor="t"/>
          <a:lstStyle/>
          <a:p>
            <a:pPr marL="0" indent="0" algn="l">
              <a:lnSpc>
                <a:spcPts val="2126"/>
              </a:lnSpc>
              <a:buNone/>
            </a:pPr>
            <a:r>
              <a:rPr lang="en-US" sz="1701" b="1" kern="0" spc="-51" dirty="0">
                <a:solidFill>
                  <a:srgbClr val="272525"/>
                </a:solidFill>
                <a:latin typeface="Inter" pitchFamily="34" charset="0"/>
                <a:ea typeface="Inter" pitchFamily="34" charset="-122"/>
                <a:cs typeface="Inter" pitchFamily="34" charset="-120"/>
              </a:rPr>
              <a:t>Pilot Testing</a:t>
            </a:r>
            <a:endParaRPr lang="en-US" sz="1701" dirty="0"/>
          </a:p>
        </p:txBody>
      </p:sp>
      <p:sp>
        <p:nvSpPr>
          <p:cNvPr id="9" name="Text 4"/>
          <p:cNvSpPr/>
          <p:nvPr/>
        </p:nvSpPr>
        <p:spPr>
          <a:xfrm>
            <a:off x="7214473" y="2295525"/>
            <a:ext cx="6811089"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Conduct pilot testing of the forecasting model in a limited number of stores to validate its accuracy and effectiveness in real-world scenarios.</a:t>
            </a:r>
            <a:endParaRPr lang="en-US" sz="1361" dirty="0"/>
          </a:p>
        </p:txBody>
      </p:sp>
      <p:pic>
        <p:nvPicPr>
          <p:cNvPr id="10" name="Image 3" descr="preencoded.png"/>
          <p:cNvPicPr>
            <a:picLocks noChangeAspect="1"/>
          </p:cNvPicPr>
          <p:nvPr/>
        </p:nvPicPr>
        <p:blipFill>
          <a:blip r:embed="rId6"/>
          <a:stretch>
            <a:fillRect/>
          </a:stretch>
        </p:blipFill>
        <p:spPr>
          <a:xfrm>
            <a:off x="6091238" y="3131820"/>
            <a:ext cx="864037" cy="1382554"/>
          </a:xfrm>
          <a:prstGeom prst="rect">
            <a:avLst/>
          </a:prstGeom>
        </p:spPr>
      </p:pic>
      <p:sp>
        <p:nvSpPr>
          <p:cNvPr id="11" name="Text 5"/>
          <p:cNvSpPr/>
          <p:nvPr/>
        </p:nvSpPr>
        <p:spPr>
          <a:xfrm>
            <a:off x="7214473" y="3304580"/>
            <a:ext cx="2160270" cy="269915"/>
          </a:xfrm>
          <a:prstGeom prst="rect">
            <a:avLst/>
          </a:prstGeom>
          <a:noFill/>
          <a:ln/>
        </p:spPr>
        <p:txBody>
          <a:bodyPr wrap="none" rtlCol="0" anchor="t"/>
          <a:lstStyle/>
          <a:p>
            <a:pPr marL="0" indent="0" algn="l">
              <a:lnSpc>
                <a:spcPts val="2126"/>
              </a:lnSpc>
              <a:buNone/>
            </a:pPr>
            <a:r>
              <a:rPr lang="en-US" sz="1701" b="1" kern="0" spc="-51" dirty="0">
                <a:solidFill>
                  <a:srgbClr val="272525"/>
                </a:solidFill>
                <a:latin typeface="Inter" pitchFamily="34" charset="0"/>
                <a:ea typeface="Inter" pitchFamily="34" charset="-122"/>
                <a:cs typeface="Inter" pitchFamily="34" charset="-120"/>
              </a:rPr>
              <a:t>Integration</a:t>
            </a:r>
            <a:endParaRPr lang="en-US" sz="1701" dirty="0"/>
          </a:p>
        </p:txBody>
      </p:sp>
      <p:sp>
        <p:nvSpPr>
          <p:cNvPr id="12" name="Text 6"/>
          <p:cNvSpPr/>
          <p:nvPr/>
        </p:nvSpPr>
        <p:spPr>
          <a:xfrm>
            <a:off x="7214473" y="3678079"/>
            <a:ext cx="6811089"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Integrate the forecasting model with existing IT systems and sales applications to ensure seamless data flow and operational efficiency.</a:t>
            </a:r>
            <a:endParaRPr lang="en-US" sz="1361" dirty="0"/>
          </a:p>
        </p:txBody>
      </p:sp>
      <p:pic>
        <p:nvPicPr>
          <p:cNvPr id="13" name="Image 4" descr="preencoded.png"/>
          <p:cNvPicPr>
            <a:picLocks noChangeAspect="1"/>
          </p:cNvPicPr>
          <p:nvPr/>
        </p:nvPicPr>
        <p:blipFill>
          <a:blip r:embed="rId7"/>
          <a:stretch>
            <a:fillRect/>
          </a:stretch>
        </p:blipFill>
        <p:spPr>
          <a:xfrm>
            <a:off x="6091238" y="4514374"/>
            <a:ext cx="864037" cy="1382554"/>
          </a:xfrm>
          <a:prstGeom prst="rect">
            <a:avLst/>
          </a:prstGeom>
        </p:spPr>
      </p:pic>
      <p:sp>
        <p:nvSpPr>
          <p:cNvPr id="14" name="Text 7"/>
          <p:cNvSpPr/>
          <p:nvPr/>
        </p:nvSpPr>
        <p:spPr>
          <a:xfrm>
            <a:off x="7214473" y="4687133"/>
            <a:ext cx="2285167" cy="269915"/>
          </a:xfrm>
          <a:prstGeom prst="rect">
            <a:avLst/>
          </a:prstGeom>
          <a:noFill/>
          <a:ln/>
        </p:spPr>
        <p:txBody>
          <a:bodyPr wrap="none" rtlCol="0" anchor="t"/>
          <a:lstStyle/>
          <a:p>
            <a:pPr marL="0" indent="0" algn="l">
              <a:lnSpc>
                <a:spcPts val="2126"/>
              </a:lnSpc>
              <a:buNone/>
            </a:pPr>
            <a:r>
              <a:rPr lang="en-US" sz="1701" b="1" kern="0" spc="-51" dirty="0">
                <a:solidFill>
                  <a:srgbClr val="272525"/>
                </a:solidFill>
                <a:latin typeface="Inter" pitchFamily="34" charset="0"/>
                <a:ea typeface="Inter" pitchFamily="34" charset="-122"/>
                <a:cs typeface="Inter" pitchFamily="34" charset="-120"/>
              </a:rPr>
              <a:t>Training and Education</a:t>
            </a:r>
            <a:endParaRPr lang="en-US" sz="1701" dirty="0"/>
          </a:p>
        </p:txBody>
      </p:sp>
      <p:sp>
        <p:nvSpPr>
          <p:cNvPr id="15" name="Text 8"/>
          <p:cNvSpPr/>
          <p:nvPr/>
        </p:nvSpPr>
        <p:spPr>
          <a:xfrm>
            <a:off x="7214473" y="5060633"/>
            <a:ext cx="6811089"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Provide training to salesmen and relevant staff on using the forecasting insights for inventory management and demand forecasting.</a:t>
            </a:r>
            <a:endParaRPr lang="en-US" sz="1361" dirty="0"/>
          </a:p>
        </p:txBody>
      </p:sp>
      <p:pic>
        <p:nvPicPr>
          <p:cNvPr id="16" name="Image 5" descr="preencoded.png"/>
          <p:cNvPicPr>
            <a:picLocks noChangeAspect="1"/>
          </p:cNvPicPr>
          <p:nvPr/>
        </p:nvPicPr>
        <p:blipFill>
          <a:blip r:embed="rId8"/>
          <a:stretch>
            <a:fillRect/>
          </a:stretch>
        </p:blipFill>
        <p:spPr>
          <a:xfrm>
            <a:off x="6091238" y="5896928"/>
            <a:ext cx="864037" cy="1382554"/>
          </a:xfrm>
          <a:prstGeom prst="rect">
            <a:avLst/>
          </a:prstGeom>
        </p:spPr>
      </p:pic>
      <p:sp>
        <p:nvSpPr>
          <p:cNvPr id="17" name="Text 9"/>
          <p:cNvSpPr/>
          <p:nvPr/>
        </p:nvSpPr>
        <p:spPr>
          <a:xfrm>
            <a:off x="7214473" y="6069687"/>
            <a:ext cx="2727246" cy="269915"/>
          </a:xfrm>
          <a:prstGeom prst="rect">
            <a:avLst/>
          </a:prstGeom>
          <a:noFill/>
          <a:ln/>
        </p:spPr>
        <p:txBody>
          <a:bodyPr wrap="none" rtlCol="0" anchor="t"/>
          <a:lstStyle/>
          <a:p>
            <a:pPr marL="0" indent="0" algn="l">
              <a:lnSpc>
                <a:spcPts val="2126"/>
              </a:lnSpc>
              <a:buNone/>
            </a:pPr>
            <a:r>
              <a:rPr lang="en-US" sz="1701" b="1" kern="0" spc="-51" dirty="0">
                <a:solidFill>
                  <a:srgbClr val="272525"/>
                </a:solidFill>
                <a:latin typeface="Inter" pitchFamily="34" charset="0"/>
                <a:ea typeface="Inter" pitchFamily="34" charset="-122"/>
                <a:cs typeface="Inter" pitchFamily="34" charset="-120"/>
              </a:rPr>
              <a:t>Monitoring and Adjustment</a:t>
            </a:r>
            <a:endParaRPr lang="en-US" sz="1701" dirty="0"/>
          </a:p>
        </p:txBody>
      </p:sp>
      <p:sp>
        <p:nvSpPr>
          <p:cNvPr id="18" name="Text 10"/>
          <p:cNvSpPr/>
          <p:nvPr/>
        </p:nvSpPr>
        <p:spPr>
          <a:xfrm>
            <a:off x="7214473" y="6443186"/>
            <a:ext cx="6811089"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Continuously monitor the model's performance, evaluate its accuracy against actual demand, and make necessary adjustments to improve its predictive capabilities.</a:t>
            </a:r>
            <a:endParaRPr lang="en-US" sz="136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6" name="Text 2"/>
          <p:cNvSpPr/>
          <p:nvPr/>
        </p:nvSpPr>
        <p:spPr>
          <a:xfrm>
            <a:off x="6091238" y="950000"/>
            <a:ext cx="7262813" cy="540068"/>
          </a:xfrm>
          <a:prstGeom prst="rect">
            <a:avLst/>
          </a:prstGeom>
          <a:noFill/>
          <a:ln/>
        </p:spPr>
        <p:txBody>
          <a:bodyPr wrap="none" rtlCol="0" anchor="t"/>
          <a:lstStyle/>
          <a:p>
            <a:pPr>
              <a:lnSpc>
                <a:spcPts val="4253"/>
              </a:lnSpc>
            </a:pPr>
            <a:r>
              <a:rPr lang="en-US" sz="3402" b="1" kern="0" spc="-102" dirty="0">
                <a:solidFill>
                  <a:srgbClr val="000000"/>
                </a:solidFill>
                <a:latin typeface="Inter" pitchFamily="34" charset="0"/>
                <a:ea typeface="Inter" pitchFamily="34" charset="-122"/>
                <a:cs typeface="Inter" pitchFamily="34" charset="-120"/>
              </a:rPr>
              <a:t>Model Deployment and Optimization</a:t>
            </a:r>
            <a:endParaRPr lang="en-US" sz="3402" dirty="0"/>
          </a:p>
        </p:txBody>
      </p:sp>
      <p:pic>
        <p:nvPicPr>
          <p:cNvPr id="21" name="Picture 20">
            <a:extLst>
              <a:ext uri="{FF2B5EF4-FFF2-40B4-BE49-F238E27FC236}">
                <a16:creationId xmlns:a16="http://schemas.microsoft.com/office/drawing/2014/main" id="{89CE984F-A3FA-ED98-E278-3939515F183B}"/>
              </a:ext>
            </a:extLst>
          </p:cNvPr>
          <p:cNvPicPr>
            <a:picLocks noChangeAspect="1"/>
          </p:cNvPicPr>
          <p:nvPr/>
        </p:nvPicPr>
        <p:blipFill>
          <a:blip r:embed="rId4"/>
          <a:stretch>
            <a:fillRect/>
          </a:stretch>
        </p:blipFill>
        <p:spPr>
          <a:xfrm>
            <a:off x="5911669" y="2218390"/>
            <a:ext cx="7048862" cy="5061210"/>
          </a:xfrm>
          <a:prstGeom prst="rect">
            <a:avLst/>
          </a:prstGeom>
        </p:spPr>
      </p:pic>
    </p:spTree>
    <p:extLst>
      <p:ext uri="{BB962C8B-B14F-4D97-AF65-F5344CB8AC3E}">
        <p14:creationId xmlns:p14="http://schemas.microsoft.com/office/powerpoint/2010/main" val="2046003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6" name="Text 2"/>
          <p:cNvSpPr/>
          <p:nvPr/>
        </p:nvSpPr>
        <p:spPr>
          <a:xfrm>
            <a:off x="6350437" y="976074"/>
            <a:ext cx="6172319" cy="771525"/>
          </a:xfrm>
          <a:prstGeom prst="rect">
            <a:avLst/>
          </a:prstGeom>
          <a:noFill/>
          <a:ln/>
        </p:spPr>
        <p:txBody>
          <a:bodyPr wrap="non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Optimization Problem</a:t>
            </a:r>
            <a:endParaRPr lang="en-US" sz="4860" dirty="0"/>
          </a:p>
        </p:txBody>
      </p:sp>
      <p:sp>
        <p:nvSpPr>
          <p:cNvPr id="7" name="Text 3"/>
          <p:cNvSpPr/>
          <p:nvPr/>
        </p:nvSpPr>
        <p:spPr>
          <a:xfrm>
            <a:off x="6350437" y="2117884"/>
            <a:ext cx="7415927" cy="5135642"/>
          </a:xfrm>
          <a:prstGeom prst="rect">
            <a:avLst/>
          </a:prstGeom>
          <a:noFill/>
          <a:ln/>
        </p:spPr>
        <p:txBody>
          <a:bodyPr wrap="square" rtlCol="0" anchor="t"/>
          <a:lstStyle/>
          <a:p>
            <a:pPr marL="0" indent="0">
              <a:lnSpc>
                <a:spcPts val="3110"/>
              </a:lnSpc>
              <a:buNone/>
            </a:pPr>
            <a:endParaRPr lang="en-US" sz="2400" kern="0" spc="-39" dirty="0">
              <a:solidFill>
                <a:srgbClr val="272525"/>
              </a:solidFill>
              <a:latin typeface="Inter" pitchFamily="34" charset="0"/>
              <a:ea typeface="Inter" pitchFamily="34" charset="-122"/>
              <a:cs typeface="Inter" pitchFamily="34" charset="-120"/>
            </a:endParaRPr>
          </a:p>
          <a:p>
            <a:pPr marL="0" indent="0">
              <a:lnSpc>
                <a:spcPts val="3110"/>
              </a:lnSpc>
              <a:buNone/>
            </a:pPr>
            <a:r>
              <a:rPr lang="en-US" sz="2400" kern="0" spc="-39" dirty="0">
                <a:solidFill>
                  <a:srgbClr val="272525"/>
                </a:solidFill>
                <a:latin typeface="Inter" pitchFamily="34" charset="0"/>
                <a:ea typeface="Inter" pitchFamily="34" charset="-122"/>
                <a:cs typeface="Inter" pitchFamily="34" charset="-120"/>
              </a:rPr>
              <a:t>To maximize revenue and minimize returns and stock-outs, we can formulate an optimization problem as follows: </a:t>
            </a:r>
          </a:p>
          <a:p>
            <a:pPr marL="0" indent="0">
              <a:lnSpc>
                <a:spcPts val="3110"/>
              </a:lnSpc>
              <a:buNone/>
            </a:pPr>
            <a:endParaRPr lang="en-US" sz="2400" kern="0" spc="-39" dirty="0">
              <a:solidFill>
                <a:srgbClr val="272525"/>
              </a:solidFill>
              <a:latin typeface="Inter" pitchFamily="34" charset="0"/>
              <a:ea typeface="Inter" pitchFamily="34" charset="-122"/>
              <a:cs typeface="Inter" pitchFamily="34" charset="-120"/>
            </a:endParaRPr>
          </a:p>
          <a:p>
            <a:pPr marL="0" indent="0">
              <a:lnSpc>
                <a:spcPts val="3110"/>
              </a:lnSpc>
              <a:buNone/>
            </a:pPr>
            <a:r>
              <a:rPr lang="en-US" sz="2400" b="1" kern="0" spc="-39" dirty="0">
                <a:solidFill>
                  <a:srgbClr val="272525"/>
                </a:solidFill>
                <a:latin typeface="Inter" pitchFamily="34" charset="0"/>
                <a:ea typeface="Inter" pitchFamily="34" charset="-122"/>
                <a:cs typeface="Inter" pitchFamily="34" charset="-120"/>
              </a:rPr>
              <a:t>Maximize Revenue: </a:t>
            </a:r>
          </a:p>
          <a:p>
            <a:pPr marL="0" indent="0">
              <a:lnSpc>
                <a:spcPts val="3110"/>
              </a:lnSpc>
              <a:buNone/>
            </a:pPr>
            <a:endParaRPr lang="en-US" sz="2400" kern="0" spc="-39" dirty="0">
              <a:solidFill>
                <a:srgbClr val="272525"/>
              </a:solidFill>
              <a:latin typeface="Inter" pitchFamily="34" charset="0"/>
              <a:ea typeface="Inter" pitchFamily="34" charset="-122"/>
              <a:cs typeface="Inter" pitchFamily="34" charset="-120"/>
            </a:endParaRPr>
          </a:p>
          <a:p>
            <a:pPr marL="0" indent="0">
              <a:lnSpc>
                <a:spcPts val="3110"/>
              </a:lnSpc>
              <a:buNone/>
            </a:pPr>
            <a:r>
              <a:rPr lang="en-US" sz="2400" b="1" kern="0" spc="-39" dirty="0">
                <a:solidFill>
                  <a:srgbClr val="272525"/>
                </a:solidFill>
                <a:latin typeface="Inter" pitchFamily="34" charset="0"/>
                <a:ea typeface="Inter" pitchFamily="34" charset="-122"/>
                <a:cs typeface="Inter" pitchFamily="34" charset="-120"/>
              </a:rPr>
              <a:t>Objective: </a:t>
            </a:r>
            <a:r>
              <a:rPr lang="en-US" sz="2400" kern="0" spc="-39" dirty="0">
                <a:solidFill>
                  <a:srgbClr val="272525"/>
                </a:solidFill>
                <a:latin typeface="Inter" pitchFamily="34" charset="0"/>
                <a:ea typeface="Inter" pitchFamily="34" charset="-122"/>
                <a:cs typeface="Inter" pitchFamily="34" charset="-120"/>
              </a:rPr>
              <a:t>Increase sales by ensuring sufficient inventory to meet forecasted demand. </a:t>
            </a:r>
          </a:p>
          <a:p>
            <a:pPr marL="0" indent="0">
              <a:lnSpc>
                <a:spcPts val="3110"/>
              </a:lnSpc>
              <a:buNone/>
            </a:pPr>
            <a:endParaRPr lang="en-US" sz="2400" kern="0" spc="-39" dirty="0">
              <a:solidFill>
                <a:srgbClr val="272525"/>
              </a:solidFill>
              <a:latin typeface="Inter" pitchFamily="34" charset="0"/>
              <a:ea typeface="Inter" pitchFamily="34" charset="-122"/>
              <a:cs typeface="Inter" pitchFamily="34" charset="-120"/>
            </a:endParaRPr>
          </a:p>
          <a:p>
            <a:pPr marL="0" indent="0">
              <a:lnSpc>
                <a:spcPts val="3110"/>
              </a:lnSpc>
              <a:buNone/>
            </a:pPr>
            <a:r>
              <a:rPr lang="en-US" sz="2400" b="1" kern="0" spc="-39" dirty="0">
                <a:solidFill>
                  <a:srgbClr val="272525"/>
                </a:solidFill>
                <a:latin typeface="Inter" pitchFamily="34" charset="0"/>
                <a:ea typeface="Inter" pitchFamily="34" charset="-122"/>
                <a:cs typeface="Inter" pitchFamily="34" charset="-120"/>
              </a:rPr>
              <a:t>Constraints:</a:t>
            </a:r>
            <a:r>
              <a:rPr lang="en-US" sz="2400" kern="0" spc="-39" dirty="0">
                <a:solidFill>
                  <a:srgbClr val="272525"/>
                </a:solidFill>
                <a:latin typeface="Inter" pitchFamily="34" charset="0"/>
                <a:ea typeface="Inter" pitchFamily="34" charset="-122"/>
                <a:cs typeface="Inter" pitchFamily="34" charset="-120"/>
              </a:rPr>
              <a:t> Maintain optimal stock levels to avoid overstocking and understocking. </a:t>
            </a:r>
          </a:p>
        </p:txBody>
      </p:sp>
      <p:pic>
        <p:nvPicPr>
          <p:cNvPr id="10" name="Picture 9">
            <a:extLst>
              <a:ext uri="{FF2B5EF4-FFF2-40B4-BE49-F238E27FC236}">
                <a16:creationId xmlns:a16="http://schemas.microsoft.com/office/drawing/2014/main" id="{8855CC9D-6674-B7C4-8F1B-CB017D7114EF}"/>
              </a:ext>
            </a:extLst>
          </p:cNvPr>
          <p:cNvPicPr>
            <a:picLocks noChangeAspect="1"/>
          </p:cNvPicPr>
          <p:nvPr/>
        </p:nvPicPr>
        <p:blipFill>
          <a:blip r:embed="rId4"/>
          <a:stretch>
            <a:fillRect/>
          </a:stretch>
        </p:blipFill>
        <p:spPr>
          <a:xfrm>
            <a:off x="308813" y="2117884"/>
            <a:ext cx="4868773" cy="30637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60098" y="2415302"/>
            <a:ext cx="5054203" cy="3398996"/>
          </a:xfrm>
          <a:prstGeom prst="rect">
            <a:avLst/>
          </a:prstGeom>
        </p:spPr>
      </p:pic>
      <p:sp>
        <p:nvSpPr>
          <p:cNvPr id="6" name="Text 2"/>
          <p:cNvSpPr/>
          <p:nvPr/>
        </p:nvSpPr>
        <p:spPr>
          <a:xfrm>
            <a:off x="604837" y="1139904"/>
            <a:ext cx="7934325" cy="2981325"/>
          </a:xfrm>
          <a:prstGeom prst="rect">
            <a:avLst/>
          </a:prstGeom>
          <a:noFill/>
          <a:ln/>
        </p:spPr>
        <p:txBody>
          <a:bodyPr wrap="square" rtlCol="0" anchor="t"/>
          <a:lstStyle/>
          <a:p>
            <a:pPr marL="0" indent="0">
              <a:lnSpc>
                <a:spcPts val="5868"/>
              </a:lnSpc>
              <a:buNone/>
            </a:pPr>
            <a:r>
              <a:rPr lang="en-US" sz="4695" b="1" kern="0" spc="-141" dirty="0">
                <a:solidFill>
                  <a:srgbClr val="000000"/>
                </a:solidFill>
                <a:latin typeface="Inter" pitchFamily="34" charset="0"/>
                <a:ea typeface="Inter" pitchFamily="34" charset="-122"/>
                <a:cs typeface="Inter" pitchFamily="34" charset="-120"/>
              </a:rPr>
              <a:t>Demand Forecasting for Perishable Short Shelf-Life Homemade Food at iD Fresh Food</a:t>
            </a:r>
            <a:endParaRPr lang="en-US" sz="4695" dirty="0"/>
          </a:p>
        </p:txBody>
      </p:sp>
      <p:sp>
        <p:nvSpPr>
          <p:cNvPr id="7" name="Text 3"/>
          <p:cNvSpPr/>
          <p:nvPr/>
        </p:nvSpPr>
        <p:spPr>
          <a:xfrm>
            <a:off x="604837" y="4380428"/>
            <a:ext cx="7934325" cy="2212657"/>
          </a:xfrm>
          <a:prstGeom prst="rect">
            <a:avLst/>
          </a:prstGeom>
          <a:noFill/>
          <a:ln/>
        </p:spPr>
        <p:txBody>
          <a:bodyPr wrap="squar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The food industry is constantly evolving, with changing consumer preferences and demands. This case study delves into the intricacies of demand forecasting for perishable short shelf-life homemade food products at iD Fresh Food. iD Fresh Food, a leading player in the ready-to-cook food segment, faces the challenge of predicting daily demand for its products to optimize production and distribution. This presentation will explore the company’s background, manufacturing and distribution processes, and the analytical model developed to address this complex issue. We will highlight the key factors influencing demand forecasting and examine how iD Fresh Food leverages data and technology to create a more efficient and responsive organization.</a:t>
            </a:r>
            <a:endParaRPr lang="en-US" sz="1361" dirty="0"/>
          </a:p>
        </p:txBody>
      </p:sp>
      <p:sp>
        <p:nvSpPr>
          <p:cNvPr id="8" name="Shape 4"/>
          <p:cNvSpPr/>
          <p:nvPr/>
        </p:nvSpPr>
        <p:spPr>
          <a:xfrm>
            <a:off x="604837" y="6800255"/>
            <a:ext cx="276463" cy="276463"/>
          </a:xfrm>
          <a:prstGeom prst="roundRect">
            <a:avLst>
              <a:gd name="adj" fmla="val 33071643"/>
            </a:avLst>
          </a:prstGeom>
          <a:noFill/>
          <a:ln w="7620">
            <a:solidFill>
              <a:srgbClr val="FFFFFF"/>
            </a:solidFill>
            <a:prstDash val="solid"/>
          </a:ln>
        </p:spPr>
        <p:txBody>
          <a:bodyPr/>
          <a:lstStyle/>
          <a:p>
            <a:endParaRPr lang="en-IN"/>
          </a:p>
        </p:txBody>
      </p:sp>
      <p:sp>
        <p:nvSpPr>
          <p:cNvPr id="10" name="Text 5"/>
          <p:cNvSpPr/>
          <p:nvPr/>
        </p:nvSpPr>
        <p:spPr>
          <a:xfrm>
            <a:off x="967621" y="6787396"/>
            <a:ext cx="1448395" cy="302300"/>
          </a:xfrm>
          <a:prstGeom prst="rect">
            <a:avLst/>
          </a:prstGeom>
          <a:noFill/>
          <a:ln/>
        </p:spPr>
        <p:txBody>
          <a:bodyPr wrap="none" rtlCol="0" anchor="t"/>
          <a:lstStyle/>
          <a:p>
            <a:pPr marL="0" indent="0" algn="l">
              <a:lnSpc>
                <a:spcPts val="2381"/>
              </a:lnSpc>
              <a:buNone/>
            </a:pPr>
            <a:endParaRPr lang="en-US" sz="170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2288858"/>
            <a:ext cx="4869180" cy="3651885"/>
          </a:xfrm>
          <a:prstGeom prst="rect">
            <a:avLst/>
          </a:prstGeom>
        </p:spPr>
      </p:pic>
      <p:sp>
        <p:nvSpPr>
          <p:cNvPr id="6" name="Text 2"/>
          <p:cNvSpPr/>
          <p:nvPr/>
        </p:nvSpPr>
        <p:spPr>
          <a:xfrm>
            <a:off x="6350437" y="976074"/>
            <a:ext cx="6172319" cy="771525"/>
          </a:xfrm>
          <a:prstGeom prst="rect">
            <a:avLst/>
          </a:prstGeom>
          <a:noFill/>
          <a:ln/>
        </p:spPr>
        <p:txBody>
          <a:bodyPr wrap="non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Optimization Problem</a:t>
            </a:r>
            <a:endParaRPr lang="en-US" sz="4860" dirty="0"/>
          </a:p>
        </p:txBody>
      </p:sp>
      <p:sp>
        <p:nvSpPr>
          <p:cNvPr id="7" name="Text 3"/>
          <p:cNvSpPr/>
          <p:nvPr/>
        </p:nvSpPr>
        <p:spPr>
          <a:xfrm>
            <a:off x="6350437" y="2117884"/>
            <a:ext cx="7415927" cy="5135642"/>
          </a:xfrm>
          <a:prstGeom prst="rect">
            <a:avLst/>
          </a:prstGeom>
          <a:noFill/>
          <a:ln/>
        </p:spPr>
        <p:txBody>
          <a:bodyPr wrap="square" rtlCol="0" anchor="t"/>
          <a:lstStyle/>
          <a:p>
            <a:pPr marL="0" indent="0">
              <a:lnSpc>
                <a:spcPts val="3110"/>
              </a:lnSpc>
              <a:buNone/>
            </a:pPr>
            <a:r>
              <a:rPr lang="en-US" sz="1944" b="1" kern="0" spc="-39" dirty="0">
                <a:solidFill>
                  <a:srgbClr val="272525"/>
                </a:solidFill>
                <a:latin typeface="Inter" pitchFamily="34" charset="0"/>
                <a:ea typeface="Inter" pitchFamily="34" charset="-122"/>
                <a:cs typeface="Inter" pitchFamily="34" charset="-120"/>
              </a:rPr>
              <a:t>Minimize Returns and Stock-Outs: </a:t>
            </a:r>
          </a:p>
          <a:p>
            <a:pPr marL="0" indent="0">
              <a:lnSpc>
                <a:spcPts val="3110"/>
              </a:lnSpc>
              <a:buNone/>
            </a:pPr>
            <a:endParaRPr lang="en-US" sz="1944" kern="0" spc="-39" dirty="0">
              <a:solidFill>
                <a:srgbClr val="272525"/>
              </a:solidFill>
              <a:latin typeface="Inter" pitchFamily="34" charset="0"/>
              <a:ea typeface="Inter" pitchFamily="34" charset="-122"/>
              <a:cs typeface="Inter" pitchFamily="34" charset="-120"/>
            </a:endParaRPr>
          </a:p>
          <a:p>
            <a:pPr marL="0" indent="0">
              <a:lnSpc>
                <a:spcPts val="3110"/>
              </a:lnSpc>
              <a:buNone/>
            </a:pPr>
            <a:r>
              <a:rPr lang="en-US" sz="1944" b="1" kern="0" spc="-39" dirty="0">
                <a:solidFill>
                  <a:srgbClr val="272525"/>
                </a:solidFill>
                <a:latin typeface="Inter" pitchFamily="34" charset="0"/>
                <a:ea typeface="Inter" pitchFamily="34" charset="-122"/>
                <a:cs typeface="Inter" pitchFamily="34" charset="-120"/>
              </a:rPr>
              <a:t>Objective: </a:t>
            </a:r>
            <a:r>
              <a:rPr lang="en-US" sz="1944" kern="0" spc="-39" dirty="0">
                <a:solidFill>
                  <a:srgbClr val="272525"/>
                </a:solidFill>
                <a:latin typeface="Inter" pitchFamily="34" charset="0"/>
                <a:ea typeface="Inter" pitchFamily="34" charset="-122"/>
                <a:cs typeface="Inter" pitchFamily="34" charset="-120"/>
              </a:rPr>
              <a:t>Reduce losses due to product returns, primarily caused by expiry, and minimize stock-outs, which lead to lost sales.</a:t>
            </a:r>
          </a:p>
          <a:p>
            <a:pPr marL="0" indent="0">
              <a:lnSpc>
                <a:spcPts val="3110"/>
              </a:lnSpc>
              <a:buNone/>
            </a:pPr>
            <a:endParaRPr lang="en-US" sz="1944" kern="0" spc="-39" dirty="0">
              <a:solidFill>
                <a:srgbClr val="272525"/>
              </a:solidFill>
              <a:latin typeface="Inter" pitchFamily="34" charset="0"/>
              <a:ea typeface="Inter" pitchFamily="34" charset="-122"/>
              <a:cs typeface="Inter" pitchFamily="34" charset="-120"/>
            </a:endParaRPr>
          </a:p>
          <a:p>
            <a:pPr marL="0" indent="0">
              <a:lnSpc>
                <a:spcPts val="3110"/>
              </a:lnSpc>
              <a:buNone/>
            </a:pPr>
            <a:r>
              <a:rPr lang="en-US" sz="1944" b="1" kern="0" spc="-39" dirty="0">
                <a:solidFill>
                  <a:srgbClr val="272525"/>
                </a:solidFill>
                <a:latin typeface="Inter" pitchFamily="34" charset="0"/>
                <a:ea typeface="Inter" pitchFamily="34" charset="-122"/>
                <a:cs typeface="Inter" pitchFamily="34" charset="-120"/>
              </a:rPr>
              <a:t>Constraints: </a:t>
            </a:r>
            <a:r>
              <a:rPr lang="en-US" sz="1944" kern="0" spc="-39" dirty="0">
                <a:solidFill>
                  <a:srgbClr val="272525"/>
                </a:solidFill>
                <a:latin typeface="Inter" pitchFamily="34" charset="0"/>
                <a:ea typeface="Inter" pitchFamily="34" charset="-122"/>
                <a:cs typeface="Inter" pitchFamily="34" charset="-120"/>
              </a:rPr>
              <a:t>Implement effective inventory management strategies based on accurate demand forecasts. By solving this optimization problem using linear programming or other suitable techniques, iD Fresh Foods can optimize its supply chain, enhance customer satisfaction, and maximize its overall profitability.</a:t>
            </a:r>
            <a:endParaRPr lang="en-US" sz="1944" dirty="0"/>
          </a:p>
        </p:txBody>
      </p:sp>
    </p:spTree>
    <p:extLst>
      <p:ext uri="{BB962C8B-B14F-4D97-AF65-F5344CB8AC3E}">
        <p14:creationId xmlns:p14="http://schemas.microsoft.com/office/powerpoint/2010/main" val="2766879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93BA-0492-55F8-CF88-A275D49046EF}"/>
              </a:ext>
            </a:extLst>
          </p:cNvPr>
          <p:cNvSpPr>
            <a:spLocks noGrp="1"/>
          </p:cNvSpPr>
          <p:nvPr>
            <p:ph type="title"/>
          </p:nvPr>
        </p:nvSpPr>
        <p:spPr/>
        <p:txBody>
          <a:bodyPr/>
          <a:lstStyle/>
          <a:p>
            <a:r>
              <a:rPr lang="en-US" dirty="0"/>
              <a:t>Conclusion</a:t>
            </a:r>
            <a:endParaRPr lang="en-IN" dirty="0"/>
          </a:p>
        </p:txBody>
      </p:sp>
      <p:sp>
        <p:nvSpPr>
          <p:cNvPr id="3" name="TextBox 2">
            <a:extLst>
              <a:ext uri="{FF2B5EF4-FFF2-40B4-BE49-F238E27FC236}">
                <a16:creationId xmlns:a16="http://schemas.microsoft.com/office/drawing/2014/main" id="{A3D88AFB-01EE-5F63-8800-05903E785216}"/>
              </a:ext>
            </a:extLst>
          </p:cNvPr>
          <p:cNvSpPr txBox="1"/>
          <p:nvPr/>
        </p:nvSpPr>
        <p:spPr>
          <a:xfrm>
            <a:off x="2501900" y="2882900"/>
            <a:ext cx="9258300" cy="2973250"/>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IN" sz="2800" kern="100" dirty="0">
                <a:effectLst/>
                <a:latin typeface="Aptos" panose="020B0004020202020204" pitchFamily="34" charset="0"/>
                <a:ea typeface="Aptos" panose="020B0004020202020204" pitchFamily="34" charset="0"/>
                <a:cs typeface="Times New Roman" panose="02020603050405020304" pitchFamily="18" charset="0"/>
              </a:rPr>
              <a:t>This optimization can be solved using linear programming or other suitable optimization techniques.</a:t>
            </a:r>
          </a:p>
          <a:p>
            <a:pPr>
              <a:lnSpc>
                <a:spcPct val="107000"/>
              </a:lnSpc>
              <a:spcAft>
                <a:spcPts val="800"/>
              </a:spcAft>
            </a:pP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en-IN" sz="2800" dirty="0">
                <a:effectLst/>
                <a:latin typeface="Aptos" panose="020B0004020202020204" pitchFamily="34" charset="0"/>
                <a:ea typeface="Aptos" panose="020B0004020202020204" pitchFamily="34" charset="0"/>
                <a:cs typeface="Times New Roman" panose="02020603050405020304" pitchFamily="18" charset="0"/>
              </a:rPr>
              <a:t>By implementing these strategies and models, </a:t>
            </a:r>
            <a:r>
              <a:rPr lang="en-IN" sz="2800" dirty="0" err="1">
                <a:effectLst/>
                <a:latin typeface="Aptos" panose="020B0004020202020204" pitchFamily="34" charset="0"/>
                <a:ea typeface="Aptos" panose="020B0004020202020204" pitchFamily="34" charset="0"/>
                <a:cs typeface="Times New Roman" panose="02020603050405020304" pitchFamily="18" charset="0"/>
              </a:rPr>
              <a:t>iD</a:t>
            </a:r>
            <a:r>
              <a:rPr lang="en-IN" sz="2800" dirty="0">
                <a:effectLst/>
                <a:latin typeface="Aptos" panose="020B0004020202020204" pitchFamily="34" charset="0"/>
                <a:ea typeface="Aptos" panose="020B0004020202020204" pitchFamily="34" charset="0"/>
                <a:cs typeface="Times New Roman" panose="02020603050405020304" pitchFamily="18" charset="0"/>
              </a:rPr>
              <a:t> Fresh Foods can optimize their supply chain, reduce returns, and maximize revenue.</a:t>
            </a:r>
            <a:endParaRPr lang="en-IN" sz="2800" dirty="0"/>
          </a:p>
        </p:txBody>
      </p:sp>
    </p:spTree>
    <p:extLst>
      <p:ext uri="{BB962C8B-B14F-4D97-AF65-F5344CB8AC3E}">
        <p14:creationId xmlns:p14="http://schemas.microsoft.com/office/powerpoint/2010/main" val="375256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60675"/>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6748463" cy="540068"/>
          </a:xfrm>
          <a:prstGeom prst="rect">
            <a:avLst/>
          </a:prstGeom>
          <a:noFill/>
          <a:ln/>
        </p:spPr>
        <p:txBody>
          <a:bodyPr wrap="none" rtlCol="0" anchor="t"/>
          <a:lstStyle/>
          <a:p>
            <a:pPr marL="0" indent="0">
              <a:lnSpc>
                <a:spcPts val="4253"/>
              </a:lnSpc>
              <a:buNone/>
            </a:pPr>
            <a:r>
              <a:rPr lang="en-US" sz="3402" b="1" kern="0" spc="-102" dirty="0">
                <a:solidFill>
                  <a:srgbClr val="000000"/>
                </a:solidFill>
                <a:latin typeface="Inter" pitchFamily="34" charset="0"/>
                <a:ea typeface="Inter" pitchFamily="34" charset="-122"/>
                <a:cs typeface="Inter" pitchFamily="34" charset="-120"/>
              </a:rPr>
              <a:t>Introduction &amp; Problem Statement</a:t>
            </a:r>
            <a:endParaRPr lang="en-US" sz="3402" dirty="0"/>
          </a:p>
        </p:txBody>
      </p:sp>
      <p:sp>
        <p:nvSpPr>
          <p:cNvPr id="6" name="Shape 3"/>
          <p:cNvSpPr/>
          <p:nvPr/>
        </p:nvSpPr>
        <p:spPr>
          <a:xfrm>
            <a:off x="2594967" y="3629025"/>
            <a:ext cx="388739" cy="388739"/>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7" name="Text 4"/>
          <p:cNvSpPr/>
          <p:nvPr/>
        </p:nvSpPr>
        <p:spPr>
          <a:xfrm>
            <a:off x="2729746" y="3693795"/>
            <a:ext cx="119063" cy="259199"/>
          </a:xfrm>
          <a:prstGeom prst="rect">
            <a:avLst/>
          </a:prstGeom>
          <a:noFill/>
          <a:ln/>
        </p:spPr>
        <p:txBody>
          <a:bodyPr wrap="none" rtlCol="0" anchor="t"/>
          <a:lstStyle/>
          <a:p>
            <a:pPr marL="0" indent="0" algn="ctr">
              <a:lnSpc>
                <a:spcPts val="2041"/>
              </a:lnSpc>
              <a:buNone/>
            </a:pPr>
            <a:r>
              <a:rPr lang="en-US" sz="2041" b="1" kern="0" spc="-61" dirty="0">
                <a:solidFill>
                  <a:srgbClr val="272525"/>
                </a:solidFill>
                <a:latin typeface="Inter" pitchFamily="34" charset="0"/>
                <a:ea typeface="Inter" pitchFamily="34" charset="-122"/>
                <a:cs typeface="Inter" pitchFamily="34" charset="-120"/>
              </a:rPr>
              <a:t>1</a:t>
            </a:r>
            <a:endParaRPr lang="en-US" sz="2041" dirty="0"/>
          </a:p>
        </p:txBody>
      </p:sp>
      <p:sp>
        <p:nvSpPr>
          <p:cNvPr id="8" name="Text 5"/>
          <p:cNvSpPr/>
          <p:nvPr/>
        </p:nvSpPr>
        <p:spPr>
          <a:xfrm>
            <a:off x="3156466" y="3629025"/>
            <a:ext cx="2410778" cy="269915"/>
          </a:xfrm>
          <a:prstGeom prst="rect">
            <a:avLst/>
          </a:prstGeom>
          <a:noFill/>
          <a:ln/>
        </p:spPr>
        <p:txBody>
          <a:bodyPr wrap="none" rtlCol="0" anchor="t"/>
          <a:lstStyle/>
          <a:p>
            <a:pPr marL="0" indent="0">
              <a:lnSpc>
                <a:spcPts val="2126"/>
              </a:lnSpc>
              <a:buNone/>
            </a:pPr>
            <a:r>
              <a:rPr lang="en-US" sz="1701" b="1" kern="0" spc="-51" dirty="0">
                <a:solidFill>
                  <a:srgbClr val="272525"/>
                </a:solidFill>
                <a:latin typeface="Inter" pitchFamily="34" charset="0"/>
                <a:ea typeface="Inter" pitchFamily="34" charset="-122"/>
                <a:cs typeface="Inter" pitchFamily="34" charset="-120"/>
              </a:rPr>
              <a:t>iD Fresh Food: A Pioneer</a:t>
            </a:r>
            <a:endParaRPr lang="en-US" sz="1701" dirty="0"/>
          </a:p>
        </p:txBody>
      </p:sp>
      <p:sp>
        <p:nvSpPr>
          <p:cNvPr id="9" name="Text 6"/>
          <p:cNvSpPr/>
          <p:nvPr/>
        </p:nvSpPr>
        <p:spPr>
          <a:xfrm>
            <a:off x="3156466" y="4002524"/>
            <a:ext cx="4072295" cy="1382911"/>
          </a:xfrm>
          <a:prstGeom prst="rect">
            <a:avLst/>
          </a:prstGeom>
          <a:noFill/>
          <a:ln/>
        </p:spPr>
        <p:txBody>
          <a:bodyPr wrap="squar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iD Fresh Food, established in 2005, has established itself as a leader in the ready-to-cook, preservative-free food market. The company's commitment to providing authentic, homemade flavors has earned them a loyal customer base.</a:t>
            </a:r>
            <a:endParaRPr lang="en-US" sz="1361" dirty="0"/>
          </a:p>
        </p:txBody>
      </p:sp>
      <p:sp>
        <p:nvSpPr>
          <p:cNvPr id="10" name="Shape 7"/>
          <p:cNvSpPr/>
          <p:nvPr/>
        </p:nvSpPr>
        <p:spPr>
          <a:xfrm>
            <a:off x="7401520" y="3629025"/>
            <a:ext cx="388739" cy="388739"/>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11" name="Text 8"/>
          <p:cNvSpPr/>
          <p:nvPr/>
        </p:nvSpPr>
        <p:spPr>
          <a:xfrm>
            <a:off x="7518083" y="3693795"/>
            <a:ext cx="155615" cy="259199"/>
          </a:xfrm>
          <a:prstGeom prst="rect">
            <a:avLst/>
          </a:prstGeom>
          <a:noFill/>
          <a:ln/>
        </p:spPr>
        <p:txBody>
          <a:bodyPr wrap="none" rtlCol="0" anchor="t"/>
          <a:lstStyle/>
          <a:p>
            <a:pPr marL="0" indent="0" algn="ctr">
              <a:lnSpc>
                <a:spcPts val="2041"/>
              </a:lnSpc>
              <a:buNone/>
            </a:pPr>
            <a:r>
              <a:rPr lang="en-US" sz="2041" b="1" kern="0" spc="-61" dirty="0">
                <a:solidFill>
                  <a:srgbClr val="272525"/>
                </a:solidFill>
                <a:latin typeface="Inter" pitchFamily="34" charset="0"/>
                <a:ea typeface="Inter" pitchFamily="34" charset="-122"/>
                <a:cs typeface="Inter" pitchFamily="34" charset="-120"/>
              </a:rPr>
              <a:t>2</a:t>
            </a:r>
            <a:endParaRPr lang="en-US" sz="2041" dirty="0"/>
          </a:p>
        </p:txBody>
      </p:sp>
      <p:sp>
        <p:nvSpPr>
          <p:cNvPr id="12" name="Text 9"/>
          <p:cNvSpPr/>
          <p:nvPr/>
        </p:nvSpPr>
        <p:spPr>
          <a:xfrm>
            <a:off x="7963019" y="3629025"/>
            <a:ext cx="2160270" cy="269915"/>
          </a:xfrm>
          <a:prstGeom prst="rect">
            <a:avLst/>
          </a:prstGeom>
          <a:noFill/>
          <a:ln/>
        </p:spPr>
        <p:txBody>
          <a:bodyPr wrap="none" rtlCol="0" anchor="t"/>
          <a:lstStyle/>
          <a:p>
            <a:pPr marL="0" indent="0">
              <a:lnSpc>
                <a:spcPts val="2126"/>
              </a:lnSpc>
              <a:buNone/>
            </a:pPr>
            <a:r>
              <a:rPr lang="en-US" sz="1701" b="1" kern="0" spc="-51" dirty="0">
                <a:solidFill>
                  <a:srgbClr val="272525"/>
                </a:solidFill>
                <a:latin typeface="Inter" pitchFamily="34" charset="0"/>
                <a:ea typeface="Inter" pitchFamily="34" charset="-122"/>
                <a:cs typeface="Inter" pitchFamily="34" charset="-120"/>
              </a:rPr>
              <a:t>Product Portfolio</a:t>
            </a:r>
            <a:endParaRPr lang="en-US" sz="1701" dirty="0"/>
          </a:p>
        </p:txBody>
      </p:sp>
      <p:sp>
        <p:nvSpPr>
          <p:cNvPr id="13" name="Text 10"/>
          <p:cNvSpPr/>
          <p:nvPr/>
        </p:nvSpPr>
        <p:spPr>
          <a:xfrm>
            <a:off x="7963019" y="4002524"/>
            <a:ext cx="4072295" cy="1106329"/>
          </a:xfrm>
          <a:prstGeom prst="rect">
            <a:avLst/>
          </a:prstGeom>
          <a:noFill/>
          <a:ln/>
        </p:spPr>
        <p:txBody>
          <a:bodyPr wrap="squar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iD Fresh Food offers a diverse range of products including idli-dosa batter, parotas, chapatis, curd, and paneer, catering to the diverse culinary needs of its customers.</a:t>
            </a:r>
            <a:endParaRPr lang="en-US" sz="1361" dirty="0"/>
          </a:p>
        </p:txBody>
      </p:sp>
      <p:sp>
        <p:nvSpPr>
          <p:cNvPr id="14" name="Shape 11"/>
          <p:cNvSpPr/>
          <p:nvPr/>
        </p:nvSpPr>
        <p:spPr>
          <a:xfrm>
            <a:off x="2594967" y="5752505"/>
            <a:ext cx="388739" cy="388739"/>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15" name="Text 12"/>
          <p:cNvSpPr/>
          <p:nvPr/>
        </p:nvSpPr>
        <p:spPr>
          <a:xfrm>
            <a:off x="2707719" y="5817275"/>
            <a:ext cx="163235" cy="259199"/>
          </a:xfrm>
          <a:prstGeom prst="rect">
            <a:avLst/>
          </a:prstGeom>
          <a:noFill/>
          <a:ln/>
        </p:spPr>
        <p:txBody>
          <a:bodyPr wrap="none" rtlCol="0" anchor="t"/>
          <a:lstStyle/>
          <a:p>
            <a:pPr marL="0" indent="0" algn="ctr">
              <a:lnSpc>
                <a:spcPts val="2041"/>
              </a:lnSpc>
              <a:buNone/>
            </a:pPr>
            <a:r>
              <a:rPr lang="en-US" sz="2041" b="1" kern="0" spc="-61" dirty="0">
                <a:solidFill>
                  <a:srgbClr val="272525"/>
                </a:solidFill>
                <a:latin typeface="Inter" pitchFamily="34" charset="0"/>
                <a:ea typeface="Inter" pitchFamily="34" charset="-122"/>
                <a:cs typeface="Inter" pitchFamily="34" charset="-120"/>
              </a:rPr>
              <a:t>3</a:t>
            </a:r>
            <a:endParaRPr lang="en-US" sz="2041" dirty="0"/>
          </a:p>
        </p:txBody>
      </p:sp>
      <p:sp>
        <p:nvSpPr>
          <p:cNvPr id="16" name="Text 13"/>
          <p:cNvSpPr/>
          <p:nvPr/>
        </p:nvSpPr>
        <p:spPr>
          <a:xfrm>
            <a:off x="3156466" y="5752505"/>
            <a:ext cx="3299698" cy="269915"/>
          </a:xfrm>
          <a:prstGeom prst="rect">
            <a:avLst/>
          </a:prstGeom>
          <a:noFill/>
          <a:ln/>
        </p:spPr>
        <p:txBody>
          <a:bodyPr wrap="none" rtlCol="0" anchor="t"/>
          <a:lstStyle/>
          <a:p>
            <a:pPr marL="0" indent="0">
              <a:lnSpc>
                <a:spcPts val="2126"/>
              </a:lnSpc>
              <a:buNone/>
            </a:pPr>
            <a:r>
              <a:rPr lang="en-US" sz="1701" b="1" kern="0" spc="-51" dirty="0">
                <a:solidFill>
                  <a:srgbClr val="272525"/>
                </a:solidFill>
                <a:latin typeface="Inter" pitchFamily="34" charset="0"/>
                <a:ea typeface="Inter" pitchFamily="34" charset="-122"/>
                <a:cs typeface="Inter" pitchFamily="34" charset="-120"/>
              </a:rPr>
              <a:t>The Challenge: Perishable Goods</a:t>
            </a:r>
            <a:endParaRPr lang="en-US" sz="1701" dirty="0"/>
          </a:p>
        </p:txBody>
      </p:sp>
      <p:sp>
        <p:nvSpPr>
          <p:cNvPr id="17" name="Text 14"/>
          <p:cNvSpPr/>
          <p:nvPr/>
        </p:nvSpPr>
        <p:spPr>
          <a:xfrm>
            <a:off x="3156466" y="6126004"/>
            <a:ext cx="4072295" cy="1382911"/>
          </a:xfrm>
          <a:prstGeom prst="rect">
            <a:avLst/>
          </a:prstGeom>
          <a:noFill/>
          <a:ln/>
        </p:spPr>
        <p:txBody>
          <a:bodyPr wrap="squar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The short shelf-life of their products, due to the lack of preservatives, presents a unique challenge. Predicting demand accurately is crucial to minimize returns and prevent stock-outs, optimizing operational efficiency.</a:t>
            </a:r>
            <a:endParaRPr lang="en-US" sz="1361" dirty="0"/>
          </a:p>
        </p:txBody>
      </p:sp>
      <p:sp>
        <p:nvSpPr>
          <p:cNvPr id="18" name="Shape 15"/>
          <p:cNvSpPr/>
          <p:nvPr/>
        </p:nvSpPr>
        <p:spPr>
          <a:xfrm>
            <a:off x="7401520" y="5752505"/>
            <a:ext cx="388739" cy="388739"/>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19" name="Text 16"/>
          <p:cNvSpPr/>
          <p:nvPr/>
        </p:nvSpPr>
        <p:spPr>
          <a:xfrm>
            <a:off x="7511891" y="5817275"/>
            <a:ext cx="167997" cy="259199"/>
          </a:xfrm>
          <a:prstGeom prst="rect">
            <a:avLst/>
          </a:prstGeom>
          <a:noFill/>
          <a:ln/>
        </p:spPr>
        <p:txBody>
          <a:bodyPr wrap="none" rtlCol="0" anchor="t"/>
          <a:lstStyle/>
          <a:p>
            <a:pPr marL="0" indent="0" algn="ctr">
              <a:lnSpc>
                <a:spcPts val="2041"/>
              </a:lnSpc>
              <a:buNone/>
            </a:pPr>
            <a:r>
              <a:rPr lang="en-US" sz="2041" b="1" kern="0" spc="-61" dirty="0">
                <a:solidFill>
                  <a:srgbClr val="272525"/>
                </a:solidFill>
                <a:latin typeface="Inter" pitchFamily="34" charset="0"/>
                <a:ea typeface="Inter" pitchFamily="34" charset="-122"/>
                <a:cs typeface="Inter" pitchFamily="34" charset="-120"/>
              </a:rPr>
              <a:t>4</a:t>
            </a:r>
            <a:endParaRPr lang="en-US" sz="2041" dirty="0"/>
          </a:p>
        </p:txBody>
      </p:sp>
      <p:sp>
        <p:nvSpPr>
          <p:cNvPr id="20" name="Text 17"/>
          <p:cNvSpPr/>
          <p:nvPr/>
        </p:nvSpPr>
        <p:spPr>
          <a:xfrm>
            <a:off x="7963019" y="5752505"/>
            <a:ext cx="3286244" cy="269915"/>
          </a:xfrm>
          <a:prstGeom prst="rect">
            <a:avLst/>
          </a:prstGeom>
          <a:noFill/>
          <a:ln/>
        </p:spPr>
        <p:txBody>
          <a:bodyPr wrap="none" rtlCol="0" anchor="t"/>
          <a:lstStyle/>
          <a:p>
            <a:pPr marL="0" indent="0">
              <a:lnSpc>
                <a:spcPts val="2126"/>
              </a:lnSpc>
              <a:buNone/>
            </a:pPr>
            <a:r>
              <a:rPr lang="en-US" sz="1701" b="1" kern="0" spc="-51" dirty="0">
                <a:solidFill>
                  <a:srgbClr val="272525"/>
                </a:solidFill>
                <a:latin typeface="Inter" pitchFamily="34" charset="0"/>
                <a:ea typeface="Inter" pitchFamily="34" charset="-122"/>
                <a:cs typeface="Inter" pitchFamily="34" charset="-120"/>
              </a:rPr>
              <a:t>Demand Forecasting for Success</a:t>
            </a:r>
            <a:endParaRPr lang="en-US" sz="1701" dirty="0"/>
          </a:p>
        </p:txBody>
      </p:sp>
      <p:sp>
        <p:nvSpPr>
          <p:cNvPr id="21" name="Text 18"/>
          <p:cNvSpPr/>
          <p:nvPr/>
        </p:nvSpPr>
        <p:spPr>
          <a:xfrm>
            <a:off x="7963019" y="6126004"/>
            <a:ext cx="4072295" cy="1659493"/>
          </a:xfrm>
          <a:prstGeom prst="rect">
            <a:avLst/>
          </a:prstGeom>
          <a:noFill/>
          <a:ln/>
        </p:spPr>
        <p:txBody>
          <a:bodyPr wrap="square" rtlCol="0" anchor="t"/>
          <a:lstStyle/>
          <a:p>
            <a:pPr marL="0" indent="0">
              <a:lnSpc>
                <a:spcPts val="2177"/>
              </a:lnSpc>
              <a:buNone/>
            </a:pPr>
            <a:r>
              <a:rPr lang="en-US" sz="1361" kern="0" spc="-27" dirty="0">
                <a:solidFill>
                  <a:srgbClr val="272525"/>
                </a:solidFill>
                <a:latin typeface="Inter" pitchFamily="34" charset="0"/>
                <a:ea typeface="Inter" pitchFamily="34" charset="-122"/>
                <a:cs typeface="Inter" pitchFamily="34" charset="-120"/>
              </a:rPr>
              <a:t>The primary goal is to develop a robust demand forecasting model that can effectively predict daily demand for each product at the store level. This model will play a pivotal role in aligning production with actual demand, minimizing waste, and enhancing customer satisfaction.</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34910" y="2273260"/>
            <a:ext cx="5016579" cy="3683079"/>
          </a:xfrm>
          <a:prstGeom prst="rect">
            <a:avLst/>
          </a:prstGeom>
        </p:spPr>
      </p:pic>
      <p:sp>
        <p:nvSpPr>
          <p:cNvPr id="6" name="Text 2"/>
          <p:cNvSpPr/>
          <p:nvPr/>
        </p:nvSpPr>
        <p:spPr>
          <a:xfrm>
            <a:off x="6143982" y="1117283"/>
            <a:ext cx="4820960" cy="587216"/>
          </a:xfrm>
          <a:prstGeom prst="rect">
            <a:avLst/>
          </a:prstGeom>
          <a:noFill/>
          <a:ln/>
        </p:spPr>
        <p:txBody>
          <a:bodyPr wrap="none" rtlCol="0" anchor="t"/>
          <a:lstStyle/>
          <a:p>
            <a:pPr marL="0" indent="0">
              <a:lnSpc>
                <a:spcPts val="4624"/>
              </a:lnSpc>
              <a:buNone/>
            </a:pPr>
            <a:r>
              <a:rPr lang="en-US" sz="3699" b="1" kern="0" spc="-111" dirty="0">
                <a:solidFill>
                  <a:srgbClr val="000000"/>
                </a:solidFill>
                <a:latin typeface="Inter" pitchFamily="34" charset="0"/>
                <a:ea typeface="Inter" pitchFamily="34" charset="-122"/>
                <a:cs typeface="Inter" pitchFamily="34" charset="-120"/>
              </a:rPr>
              <a:t>Company Background</a:t>
            </a:r>
            <a:endParaRPr lang="en-US" sz="3699" dirty="0"/>
          </a:p>
        </p:txBody>
      </p:sp>
      <p:sp>
        <p:nvSpPr>
          <p:cNvPr id="7" name="Shape 3"/>
          <p:cNvSpPr/>
          <p:nvPr/>
        </p:nvSpPr>
        <p:spPr>
          <a:xfrm>
            <a:off x="6414135" y="1986320"/>
            <a:ext cx="23455" cy="5125879"/>
          </a:xfrm>
          <a:prstGeom prst="roundRect">
            <a:avLst>
              <a:gd name="adj" fmla="val 336477"/>
            </a:avLst>
          </a:prstGeom>
          <a:solidFill>
            <a:srgbClr val="C0C1D7"/>
          </a:solidFill>
          <a:ln/>
        </p:spPr>
        <p:txBody>
          <a:bodyPr/>
          <a:lstStyle/>
          <a:p>
            <a:endParaRPr lang="en-IN"/>
          </a:p>
        </p:txBody>
      </p:sp>
      <p:sp>
        <p:nvSpPr>
          <p:cNvPr id="8" name="Shape 4"/>
          <p:cNvSpPr/>
          <p:nvPr/>
        </p:nvSpPr>
        <p:spPr>
          <a:xfrm>
            <a:off x="6637139" y="2397264"/>
            <a:ext cx="657582" cy="23455"/>
          </a:xfrm>
          <a:prstGeom prst="roundRect">
            <a:avLst>
              <a:gd name="adj" fmla="val 336477"/>
            </a:avLst>
          </a:prstGeom>
          <a:solidFill>
            <a:srgbClr val="C0C1D7"/>
          </a:solidFill>
          <a:ln/>
        </p:spPr>
        <p:txBody>
          <a:bodyPr/>
          <a:lstStyle/>
          <a:p>
            <a:endParaRPr lang="en-IN"/>
          </a:p>
        </p:txBody>
      </p:sp>
      <p:sp>
        <p:nvSpPr>
          <p:cNvPr id="9" name="Shape 5"/>
          <p:cNvSpPr/>
          <p:nvPr/>
        </p:nvSpPr>
        <p:spPr>
          <a:xfrm>
            <a:off x="6214467" y="2197656"/>
            <a:ext cx="422672" cy="422672"/>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10" name="Text 6"/>
          <p:cNvSpPr/>
          <p:nvPr/>
        </p:nvSpPr>
        <p:spPr>
          <a:xfrm>
            <a:off x="6361033" y="2268022"/>
            <a:ext cx="129421" cy="281821"/>
          </a:xfrm>
          <a:prstGeom prst="rect">
            <a:avLst/>
          </a:prstGeom>
          <a:noFill/>
          <a:ln/>
        </p:spPr>
        <p:txBody>
          <a:bodyPr wrap="none" rtlCol="0" anchor="t"/>
          <a:lstStyle/>
          <a:p>
            <a:pPr marL="0" indent="0" algn="ctr">
              <a:lnSpc>
                <a:spcPts val="2219"/>
              </a:lnSpc>
              <a:buNone/>
            </a:pPr>
            <a:r>
              <a:rPr lang="en-US" sz="2219" b="1" kern="0" spc="-67" dirty="0">
                <a:solidFill>
                  <a:srgbClr val="272525"/>
                </a:solidFill>
                <a:latin typeface="Inter" pitchFamily="34" charset="0"/>
                <a:ea typeface="Inter" pitchFamily="34" charset="-122"/>
                <a:cs typeface="Inter" pitchFamily="34" charset="-120"/>
              </a:rPr>
              <a:t>1</a:t>
            </a:r>
            <a:endParaRPr lang="en-US" sz="2219" dirty="0"/>
          </a:p>
        </p:txBody>
      </p:sp>
      <p:sp>
        <p:nvSpPr>
          <p:cNvPr id="11" name="Text 7"/>
          <p:cNvSpPr/>
          <p:nvPr/>
        </p:nvSpPr>
        <p:spPr>
          <a:xfrm>
            <a:off x="7459266" y="2174200"/>
            <a:ext cx="2348746" cy="293608"/>
          </a:xfrm>
          <a:prstGeom prst="rect">
            <a:avLst/>
          </a:prstGeom>
          <a:noFill/>
          <a:ln/>
        </p:spPr>
        <p:txBody>
          <a:bodyPr wrap="none" rtlCol="0" anchor="t"/>
          <a:lstStyle/>
          <a:p>
            <a:pPr marL="0" indent="0" algn="l">
              <a:lnSpc>
                <a:spcPts val="2312"/>
              </a:lnSpc>
              <a:buNone/>
            </a:pPr>
            <a:r>
              <a:rPr lang="en-US" sz="1849" b="1" kern="0" spc="-55" dirty="0">
                <a:solidFill>
                  <a:srgbClr val="272525"/>
                </a:solidFill>
                <a:latin typeface="Inter" pitchFamily="34" charset="0"/>
                <a:ea typeface="Inter" pitchFamily="34" charset="-122"/>
                <a:cs typeface="Inter" pitchFamily="34" charset="-120"/>
              </a:rPr>
              <a:t>Humble Beginnings</a:t>
            </a:r>
            <a:endParaRPr lang="en-US" sz="1849" dirty="0"/>
          </a:p>
        </p:txBody>
      </p:sp>
      <p:sp>
        <p:nvSpPr>
          <p:cNvPr id="12" name="Text 8"/>
          <p:cNvSpPr/>
          <p:nvPr/>
        </p:nvSpPr>
        <p:spPr>
          <a:xfrm>
            <a:off x="7459266" y="2580442"/>
            <a:ext cx="6513552" cy="601028"/>
          </a:xfrm>
          <a:prstGeom prst="rect">
            <a:avLst/>
          </a:prstGeom>
          <a:noFill/>
          <a:ln/>
        </p:spPr>
        <p:txBody>
          <a:bodyPr wrap="square" rtlCol="0" anchor="t"/>
          <a:lstStyle/>
          <a:p>
            <a:pPr marL="0" indent="0" algn="l">
              <a:lnSpc>
                <a:spcPts val="2367"/>
              </a:lnSpc>
              <a:buNone/>
            </a:pPr>
            <a:r>
              <a:rPr lang="en-US" sz="1480" kern="0" spc="-30" dirty="0">
                <a:solidFill>
                  <a:srgbClr val="272525"/>
                </a:solidFill>
                <a:latin typeface="Inter" pitchFamily="34" charset="0"/>
                <a:ea typeface="Inter" pitchFamily="34" charset="-122"/>
                <a:cs typeface="Inter" pitchFamily="34" charset="-120"/>
              </a:rPr>
              <a:t>Founded by PC Mustafa and his cousins, iD Fresh Food started with a small operation, producing just 10 packets of idli-dosa batter per day in 2005.</a:t>
            </a:r>
            <a:endParaRPr lang="en-US" sz="1480" dirty="0"/>
          </a:p>
        </p:txBody>
      </p:sp>
      <p:sp>
        <p:nvSpPr>
          <p:cNvPr id="13" name="Shape 9"/>
          <p:cNvSpPr/>
          <p:nvPr/>
        </p:nvSpPr>
        <p:spPr>
          <a:xfrm>
            <a:off x="6637139" y="3968175"/>
            <a:ext cx="657582" cy="23455"/>
          </a:xfrm>
          <a:prstGeom prst="roundRect">
            <a:avLst>
              <a:gd name="adj" fmla="val 336477"/>
            </a:avLst>
          </a:prstGeom>
          <a:solidFill>
            <a:srgbClr val="C0C1D7"/>
          </a:solidFill>
          <a:ln/>
        </p:spPr>
        <p:txBody>
          <a:bodyPr/>
          <a:lstStyle/>
          <a:p>
            <a:endParaRPr lang="en-IN"/>
          </a:p>
        </p:txBody>
      </p:sp>
      <p:sp>
        <p:nvSpPr>
          <p:cNvPr id="14" name="Shape 10"/>
          <p:cNvSpPr/>
          <p:nvPr/>
        </p:nvSpPr>
        <p:spPr>
          <a:xfrm>
            <a:off x="6214467" y="3768566"/>
            <a:ext cx="422672" cy="422672"/>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15" name="Text 11"/>
          <p:cNvSpPr/>
          <p:nvPr/>
        </p:nvSpPr>
        <p:spPr>
          <a:xfrm>
            <a:off x="6341269" y="3838932"/>
            <a:ext cx="169069" cy="281821"/>
          </a:xfrm>
          <a:prstGeom prst="rect">
            <a:avLst/>
          </a:prstGeom>
          <a:noFill/>
          <a:ln/>
        </p:spPr>
        <p:txBody>
          <a:bodyPr wrap="none" rtlCol="0" anchor="t"/>
          <a:lstStyle/>
          <a:p>
            <a:pPr marL="0" indent="0" algn="ctr">
              <a:lnSpc>
                <a:spcPts val="2219"/>
              </a:lnSpc>
              <a:buNone/>
            </a:pPr>
            <a:r>
              <a:rPr lang="en-US" sz="2219" b="1" kern="0" spc="-67" dirty="0">
                <a:solidFill>
                  <a:srgbClr val="272525"/>
                </a:solidFill>
                <a:latin typeface="Inter" pitchFamily="34" charset="0"/>
                <a:ea typeface="Inter" pitchFamily="34" charset="-122"/>
                <a:cs typeface="Inter" pitchFamily="34" charset="-120"/>
              </a:rPr>
              <a:t>2</a:t>
            </a:r>
            <a:endParaRPr lang="en-US" sz="2219" dirty="0"/>
          </a:p>
        </p:txBody>
      </p:sp>
      <p:sp>
        <p:nvSpPr>
          <p:cNvPr id="16" name="Text 12"/>
          <p:cNvSpPr/>
          <p:nvPr/>
        </p:nvSpPr>
        <p:spPr>
          <a:xfrm>
            <a:off x="7459266" y="3745111"/>
            <a:ext cx="2348746" cy="293608"/>
          </a:xfrm>
          <a:prstGeom prst="rect">
            <a:avLst/>
          </a:prstGeom>
          <a:noFill/>
          <a:ln/>
        </p:spPr>
        <p:txBody>
          <a:bodyPr wrap="none" rtlCol="0" anchor="t"/>
          <a:lstStyle/>
          <a:p>
            <a:pPr marL="0" indent="0" algn="l">
              <a:lnSpc>
                <a:spcPts val="2312"/>
              </a:lnSpc>
              <a:buNone/>
            </a:pPr>
            <a:r>
              <a:rPr lang="en-US" sz="1849" b="1" kern="0" spc="-55" dirty="0">
                <a:solidFill>
                  <a:srgbClr val="272525"/>
                </a:solidFill>
                <a:latin typeface="Inter" pitchFamily="34" charset="0"/>
                <a:ea typeface="Inter" pitchFamily="34" charset="-122"/>
                <a:cs typeface="Inter" pitchFamily="34" charset="-120"/>
              </a:rPr>
              <a:t>Rapid Growth</a:t>
            </a:r>
            <a:endParaRPr lang="en-US" sz="1849" dirty="0"/>
          </a:p>
        </p:txBody>
      </p:sp>
      <p:sp>
        <p:nvSpPr>
          <p:cNvPr id="17" name="Text 13"/>
          <p:cNvSpPr/>
          <p:nvPr/>
        </p:nvSpPr>
        <p:spPr>
          <a:xfrm>
            <a:off x="7459266" y="4151352"/>
            <a:ext cx="6513552" cy="901541"/>
          </a:xfrm>
          <a:prstGeom prst="rect">
            <a:avLst/>
          </a:prstGeom>
          <a:noFill/>
          <a:ln/>
        </p:spPr>
        <p:txBody>
          <a:bodyPr wrap="square" rtlCol="0" anchor="t"/>
          <a:lstStyle/>
          <a:p>
            <a:pPr marL="0" indent="0" algn="l">
              <a:lnSpc>
                <a:spcPts val="2367"/>
              </a:lnSpc>
              <a:buNone/>
            </a:pPr>
            <a:r>
              <a:rPr lang="en-US" sz="1480" kern="0" spc="-30" dirty="0">
                <a:solidFill>
                  <a:srgbClr val="272525"/>
                </a:solidFill>
                <a:latin typeface="Inter" pitchFamily="34" charset="0"/>
                <a:ea typeface="Inter" pitchFamily="34" charset="-122"/>
                <a:cs typeface="Inter" pitchFamily="34" charset="-120"/>
              </a:rPr>
              <a:t>Through consistent quality, dedication, and innovation, the company saw remarkable growth, reaching a production capacity of 50,000 packets per day by 2017.</a:t>
            </a:r>
            <a:endParaRPr lang="en-US" sz="1480" dirty="0"/>
          </a:p>
        </p:txBody>
      </p:sp>
      <p:sp>
        <p:nvSpPr>
          <p:cNvPr id="18" name="Shape 14"/>
          <p:cNvSpPr/>
          <p:nvPr/>
        </p:nvSpPr>
        <p:spPr>
          <a:xfrm>
            <a:off x="6637139" y="5839599"/>
            <a:ext cx="657582" cy="23455"/>
          </a:xfrm>
          <a:prstGeom prst="roundRect">
            <a:avLst>
              <a:gd name="adj" fmla="val 336477"/>
            </a:avLst>
          </a:prstGeom>
          <a:solidFill>
            <a:srgbClr val="C0C1D7"/>
          </a:solidFill>
          <a:ln/>
        </p:spPr>
        <p:txBody>
          <a:bodyPr/>
          <a:lstStyle/>
          <a:p>
            <a:endParaRPr lang="en-IN"/>
          </a:p>
        </p:txBody>
      </p:sp>
      <p:sp>
        <p:nvSpPr>
          <p:cNvPr id="19" name="Shape 15"/>
          <p:cNvSpPr/>
          <p:nvPr/>
        </p:nvSpPr>
        <p:spPr>
          <a:xfrm>
            <a:off x="6214467" y="5639991"/>
            <a:ext cx="422672" cy="422672"/>
          </a:xfrm>
          <a:prstGeom prst="roundRect">
            <a:avLst>
              <a:gd name="adj" fmla="val 18672"/>
            </a:avLst>
          </a:prstGeom>
          <a:solidFill>
            <a:srgbClr val="DADBF1"/>
          </a:solidFill>
          <a:ln w="7620">
            <a:solidFill>
              <a:srgbClr val="C0C1D7"/>
            </a:solidFill>
            <a:prstDash val="solid"/>
          </a:ln>
        </p:spPr>
        <p:txBody>
          <a:bodyPr/>
          <a:lstStyle/>
          <a:p>
            <a:endParaRPr lang="en-IN"/>
          </a:p>
        </p:txBody>
      </p:sp>
      <p:sp>
        <p:nvSpPr>
          <p:cNvPr id="20" name="Text 16"/>
          <p:cNvSpPr/>
          <p:nvPr/>
        </p:nvSpPr>
        <p:spPr>
          <a:xfrm>
            <a:off x="6337102" y="5710357"/>
            <a:ext cx="177403" cy="281821"/>
          </a:xfrm>
          <a:prstGeom prst="rect">
            <a:avLst/>
          </a:prstGeom>
          <a:noFill/>
          <a:ln/>
        </p:spPr>
        <p:txBody>
          <a:bodyPr wrap="none" rtlCol="0" anchor="t"/>
          <a:lstStyle/>
          <a:p>
            <a:pPr marL="0" indent="0" algn="ctr">
              <a:lnSpc>
                <a:spcPts val="2219"/>
              </a:lnSpc>
              <a:buNone/>
            </a:pPr>
            <a:r>
              <a:rPr lang="en-US" sz="2219" b="1" kern="0" spc="-67" dirty="0">
                <a:solidFill>
                  <a:srgbClr val="272525"/>
                </a:solidFill>
                <a:latin typeface="Inter" pitchFamily="34" charset="0"/>
                <a:ea typeface="Inter" pitchFamily="34" charset="-122"/>
                <a:cs typeface="Inter" pitchFamily="34" charset="-120"/>
              </a:rPr>
              <a:t>3</a:t>
            </a:r>
            <a:endParaRPr lang="en-US" sz="2219" dirty="0"/>
          </a:p>
        </p:txBody>
      </p:sp>
      <p:sp>
        <p:nvSpPr>
          <p:cNvPr id="21" name="Text 17"/>
          <p:cNvSpPr/>
          <p:nvPr/>
        </p:nvSpPr>
        <p:spPr>
          <a:xfrm>
            <a:off x="7459266" y="5616535"/>
            <a:ext cx="2348746" cy="293608"/>
          </a:xfrm>
          <a:prstGeom prst="rect">
            <a:avLst/>
          </a:prstGeom>
          <a:noFill/>
          <a:ln/>
        </p:spPr>
        <p:txBody>
          <a:bodyPr wrap="none" rtlCol="0" anchor="t"/>
          <a:lstStyle/>
          <a:p>
            <a:pPr marL="0" indent="0" algn="l">
              <a:lnSpc>
                <a:spcPts val="2312"/>
              </a:lnSpc>
              <a:buNone/>
            </a:pPr>
            <a:r>
              <a:rPr lang="en-US" sz="1849" b="1" kern="0" spc="-55" dirty="0">
                <a:solidFill>
                  <a:srgbClr val="272525"/>
                </a:solidFill>
                <a:latin typeface="Inter" pitchFamily="34" charset="0"/>
                <a:ea typeface="Inter" pitchFamily="34" charset="-122"/>
                <a:cs typeface="Inter" pitchFamily="34" charset="-120"/>
              </a:rPr>
              <a:t>Expanding Reach</a:t>
            </a:r>
            <a:endParaRPr lang="en-US" sz="1849" dirty="0"/>
          </a:p>
        </p:txBody>
      </p:sp>
      <p:sp>
        <p:nvSpPr>
          <p:cNvPr id="22" name="Text 18"/>
          <p:cNvSpPr/>
          <p:nvPr/>
        </p:nvSpPr>
        <p:spPr>
          <a:xfrm>
            <a:off x="7459266" y="6022777"/>
            <a:ext cx="6513552" cy="901541"/>
          </a:xfrm>
          <a:prstGeom prst="rect">
            <a:avLst/>
          </a:prstGeom>
          <a:noFill/>
          <a:ln/>
        </p:spPr>
        <p:txBody>
          <a:bodyPr wrap="square" rtlCol="0" anchor="t"/>
          <a:lstStyle/>
          <a:p>
            <a:pPr marL="0" indent="0" algn="l">
              <a:lnSpc>
                <a:spcPts val="2367"/>
              </a:lnSpc>
              <a:buNone/>
            </a:pPr>
            <a:r>
              <a:rPr lang="en-US" sz="1480" kern="0" spc="-30" dirty="0">
                <a:solidFill>
                  <a:srgbClr val="272525"/>
                </a:solidFill>
                <a:latin typeface="Inter" pitchFamily="34" charset="0"/>
                <a:ea typeface="Inter" pitchFamily="34" charset="-122"/>
                <a:cs typeface="Inter" pitchFamily="34" charset="-120"/>
              </a:rPr>
              <a:t>iD Fresh Food expanded its operations to key markets across India, including Bengaluru, Chennai, Pune, Mumbai, Delhi, Hyderabad, and Dubai, establishing a strong presence in major urban centers.</a:t>
            </a:r>
            <a:endParaRPr lang="en-US" sz="14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sp>
        <p:nvSpPr>
          <p:cNvPr id="4" name="Text 2"/>
          <p:cNvSpPr/>
          <p:nvPr/>
        </p:nvSpPr>
        <p:spPr>
          <a:xfrm>
            <a:off x="864037" y="1412915"/>
            <a:ext cx="8132802" cy="771525"/>
          </a:xfrm>
          <a:prstGeom prst="rect">
            <a:avLst/>
          </a:prstGeom>
          <a:noFill/>
          <a:ln/>
        </p:spPr>
        <p:txBody>
          <a:bodyPr wrap="non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Sales and Distribution Model</a:t>
            </a:r>
            <a:endParaRPr lang="en-US" sz="4860" dirty="0"/>
          </a:p>
        </p:txBody>
      </p:sp>
      <p:sp>
        <p:nvSpPr>
          <p:cNvPr id="5" name="Text 3"/>
          <p:cNvSpPr/>
          <p:nvPr/>
        </p:nvSpPr>
        <p:spPr>
          <a:xfrm>
            <a:off x="864037" y="2801541"/>
            <a:ext cx="3086100" cy="385763"/>
          </a:xfrm>
          <a:prstGeom prst="rect">
            <a:avLst/>
          </a:prstGeom>
          <a:noFill/>
          <a:ln/>
        </p:spPr>
        <p:txBody>
          <a:bodyPr wrap="non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Daily Beat Model</a:t>
            </a:r>
            <a:endParaRPr lang="en-US" sz="2430" dirty="0"/>
          </a:p>
        </p:txBody>
      </p:sp>
      <p:sp>
        <p:nvSpPr>
          <p:cNvPr id="6" name="Text 4"/>
          <p:cNvSpPr/>
          <p:nvPr/>
        </p:nvSpPr>
        <p:spPr>
          <a:xfrm>
            <a:off x="864037" y="3434120"/>
            <a:ext cx="3898821" cy="2765346"/>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iD Fresh Food employs a daily beat model for distribution, ensuring fresh products reach stores every day. Over 200 vehicles are dedicated to delivering products across their operational areas.</a:t>
            </a:r>
            <a:endParaRPr lang="en-US" sz="1944" dirty="0"/>
          </a:p>
        </p:txBody>
      </p:sp>
      <p:sp>
        <p:nvSpPr>
          <p:cNvPr id="7" name="Text 5"/>
          <p:cNvSpPr/>
          <p:nvPr/>
        </p:nvSpPr>
        <p:spPr>
          <a:xfrm>
            <a:off x="5372695" y="2801541"/>
            <a:ext cx="3898821" cy="771525"/>
          </a:xfrm>
          <a:prstGeom prst="rect">
            <a:avLst/>
          </a:prstGeom>
          <a:noFill/>
          <a:ln/>
        </p:spPr>
        <p:txBody>
          <a:bodyPr wrap="squar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Replenishment Based on Sales</a:t>
            </a:r>
            <a:endParaRPr lang="en-US" sz="2430" dirty="0"/>
          </a:p>
        </p:txBody>
      </p:sp>
      <p:sp>
        <p:nvSpPr>
          <p:cNvPr id="8" name="Text 6"/>
          <p:cNvSpPr/>
          <p:nvPr/>
        </p:nvSpPr>
        <p:spPr>
          <a:xfrm>
            <a:off x="5372695" y="3819882"/>
            <a:ext cx="3898821" cy="2370296"/>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Each day, salesmen visit stores, assess the previous day's sales data, and replenish stock accordingly. This ensures that stores have adequate supplies without excessive inventory.</a:t>
            </a:r>
            <a:endParaRPr lang="en-US" sz="1944" dirty="0"/>
          </a:p>
        </p:txBody>
      </p:sp>
      <p:sp>
        <p:nvSpPr>
          <p:cNvPr id="9" name="Text 7"/>
          <p:cNvSpPr/>
          <p:nvPr/>
        </p:nvSpPr>
        <p:spPr>
          <a:xfrm>
            <a:off x="9881354" y="2801541"/>
            <a:ext cx="3086100" cy="385763"/>
          </a:xfrm>
          <a:prstGeom prst="rect">
            <a:avLst/>
          </a:prstGeom>
          <a:noFill/>
          <a:ln/>
        </p:spPr>
        <p:txBody>
          <a:bodyPr wrap="none" rtlCol="0" anchor="t"/>
          <a:lstStyle/>
          <a:p>
            <a:pPr marL="0" indent="0">
              <a:lnSpc>
                <a:spcPts val="3038"/>
              </a:lnSpc>
              <a:buNone/>
            </a:pPr>
            <a:r>
              <a:rPr lang="en-US" sz="2430" b="1" kern="0" spc="-73" dirty="0">
                <a:solidFill>
                  <a:srgbClr val="000000"/>
                </a:solidFill>
                <a:latin typeface="Inter" pitchFamily="34" charset="0"/>
                <a:ea typeface="Inter" pitchFamily="34" charset="-122"/>
                <a:cs typeface="Inter" pitchFamily="34" charset="-120"/>
              </a:rPr>
              <a:t>Minimizing Waste</a:t>
            </a:r>
            <a:endParaRPr lang="en-US" sz="2430" dirty="0"/>
          </a:p>
        </p:txBody>
      </p:sp>
      <p:sp>
        <p:nvSpPr>
          <p:cNvPr id="10" name="Text 8"/>
          <p:cNvSpPr/>
          <p:nvPr/>
        </p:nvSpPr>
        <p:spPr>
          <a:xfrm>
            <a:off x="9881354" y="3434120"/>
            <a:ext cx="3898821" cy="3160395"/>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The daily beat model aims to reduce stock-outs and returns, minimizing product waste and ensuring that customers always have access to fresh products. This focus on efficiency is crucial for a company dealing with perishable goods.</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80815" y="2306003"/>
            <a:ext cx="5012650" cy="3617476"/>
          </a:xfrm>
          <a:prstGeom prst="rect">
            <a:avLst/>
          </a:prstGeom>
        </p:spPr>
      </p:pic>
      <p:sp>
        <p:nvSpPr>
          <p:cNvPr id="6" name="Text 2"/>
          <p:cNvSpPr/>
          <p:nvPr/>
        </p:nvSpPr>
        <p:spPr>
          <a:xfrm>
            <a:off x="663178" y="1128951"/>
            <a:ext cx="5102423" cy="592098"/>
          </a:xfrm>
          <a:prstGeom prst="rect">
            <a:avLst/>
          </a:prstGeom>
          <a:noFill/>
          <a:ln/>
        </p:spPr>
        <p:txBody>
          <a:bodyPr wrap="none" rtlCol="0" anchor="t"/>
          <a:lstStyle/>
          <a:p>
            <a:pPr marL="0" indent="0">
              <a:lnSpc>
                <a:spcPts val="4663"/>
              </a:lnSpc>
              <a:buNone/>
            </a:pPr>
            <a:r>
              <a:rPr lang="en-US" sz="3730" b="1" kern="0" spc="-112" dirty="0">
                <a:solidFill>
                  <a:srgbClr val="000000"/>
                </a:solidFill>
                <a:latin typeface="Inter" pitchFamily="34" charset="0"/>
                <a:ea typeface="Inter" pitchFamily="34" charset="-122"/>
                <a:cs typeface="Inter" pitchFamily="34" charset="-120"/>
              </a:rPr>
              <a:t>Manufacturing Process</a:t>
            </a:r>
            <a:endParaRPr lang="en-US" sz="3730" dirty="0"/>
          </a:p>
        </p:txBody>
      </p:sp>
      <p:pic>
        <p:nvPicPr>
          <p:cNvPr id="7" name="Image 2" descr="preencoded.png"/>
          <p:cNvPicPr>
            <a:picLocks noChangeAspect="1"/>
          </p:cNvPicPr>
          <p:nvPr/>
        </p:nvPicPr>
        <p:blipFill>
          <a:blip r:embed="rId5"/>
          <a:stretch>
            <a:fillRect/>
          </a:stretch>
        </p:blipFill>
        <p:spPr>
          <a:xfrm>
            <a:off x="663178" y="2005251"/>
            <a:ext cx="947499" cy="1698427"/>
          </a:xfrm>
          <a:prstGeom prst="rect">
            <a:avLst/>
          </a:prstGeom>
        </p:spPr>
      </p:pic>
      <p:sp>
        <p:nvSpPr>
          <p:cNvPr id="8" name="Text 3"/>
          <p:cNvSpPr/>
          <p:nvPr/>
        </p:nvSpPr>
        <p:spPr>
          <a:xfrm>
            <a:off x="1894880" y="2194679"/>
            <a:ext cx="2686764" cy="296108"/>
          </a:xfrm>
          <a:prstGeom prst="rect">
            <a:avLst/>
          </a:prstGeom>
          <a:noFill/>
          <a:ln/>
        </p:spPr>
        <p:txBody>
          <a:bodyPr wrap="none" rtlCol="0" anchor="t"/>
          <a:lstStyle/>
          <a:p>
            <a:pPr marL="0" indent="0" algn="l">
              <a:lnSpc>
                <a:spcPts val="2332"/>
              </a:lnSpc>
              <a:buNone/>
            </a:pPr>
            <a:r>
              <a:rPr lang="en-US" sz="1865" b="1" kern="0" spc="-56" dirty="0">
                <a:solidFill>
                  <a:srgbClr val="272525"/>
                </a:solidFill>
                <a:latin typeface="Inter" pitchFamily="34" charset="0"/>
                <a:ea typeface="Inter" pitchFamily="34" charset="-122"/>
                <a:cs typeface="Inter" pitchFamily="34" charset="-120"/>
              </a:rPr>
              <a:t>High-Quality Ingredients</a:t>
            </a:r>
            <a:endParaRPr lang="en-US" sz="1865" dirty="0"/>
          </a:p>
        </p:txBody>
      </p:sp>
      <p:sp>
        <p:nvSpPr>
          <p:cNvPr id="9" name="Text 4"/>
          <p:cNvSpPr/>
          <p:nvPr/>
        </p:nvSpPr>
        <p:spPr>
          <a:xfrm>
            <a:off x="1894880" y="2604492"/>
            <a:ext cx="6585942" cy="909757"/>
          </a:xfrm>
          <a:prstGeom prst="rect">
            <a:avLst/>
          </a:prstGeom>
          <a:noFill/>
          <a:ln/>
        </p:spPr>
        <p:txBody>
          <a:bodyPr wrap="square" rtlCol="0" anchor="t"/>
          <a:lstStyle/>
          <a:p>
            <a:pPr marL="0" indent="0" algn="l">
              <a:lnSpc>
                <a:spcPts val="2388"/>
              </a:lnSpc>
              <a:buNone/>
            </a:pPr>
            <a:r>
              <a:rPr lang="en-US" sz="1492" kern="0" spc="-30" dirty="0">
                <a:solidFill>
                  <a:srgbClr val="272525"/>
                </a:solidFill>
                <a:latin typeface="Inter" pitchFamily="34" charset="0"/>
                <a:ea typeface="Inter" pitchFamily="34" charset="-122"/>
                <a:cs typeface="Inter" pitchFamily="34" charset="-120"/>
              </a:rPr>
              <a:t>iD Fresh Food is committed to using only high-quality, fresh ingredients in its products. The company sources its ingredients from trusted suppliers, ensuring the best quality for its customers.</a:t>
            </a:r>
            <a:endParaRPr lang="en-US" sz="1492" dirty="0"/>
          </a:p>
        </p:txBody>
      </p:sp>
      <p:pic>
        <p:nvPicPr>
          <p:cNvPr id="10" name="Image 3" descr="preencoded.png"/>
          <p:cNvPicPr>
            <a:picLocks noChangeAspect="1"/>
          </p:cNvPicPr>
          <p:nvPr/>
        </p:nvPicPr>
        <p:blipFill>
          <a:blip r:embed="rId6"/>
          <a:stretch>
            <a:fillRect/>
          </a:stretch>
        </p:blipFill>
        <p:spPr>
          <a:xfrm>
            <a:off x="663178" y="3703677"/>
            <a:ext cx="947499" cy="1698427"/>
          </a:xfrm>
          <a:prstGeom prst="rect">
            <a:avLst/>
          </a:prstGeom>
        </p:spPr>
      </p:pic>
      <p:sp>
        <p:nvSpPr>
          <p:cNvPr id="11" name="Text 5"/>
          <p:cNvSpPr/>
          <p:nvPr/>
        </p:nvSpPr>
        <p:spPr>
          <a:xfrm>
            <a:off x="1894880" y="3893106"/>
            <a:ext cx="2368748" cy="296108"/>
          </a:xfrm>
          <a:prstGeom prst="rect">
            <a:avLst/>
          </a:prstGeom>
          <a:noFill/>
          <a:ln/>
        </p:spPr>
        <p:txBody>
          <a:bodyPr wrap="none" rtlCol="0" anchor="t"/>
          <a:lstStyle/>
          <a:p>
            <a:pPr marL="0" indent="0" algn="l">
              <a:lnSpc>
                <a:spcPts val="2332"/>
              </a:lnSpc>
              <a:buNone/>
            </a:pPr>
            <a:r>
              <a:rPr lang="en-US" sz="1865" b="1" kern="0" spc="-56" dirty="0">
                <a:solidFill>
                  <a:srgbClr val="272525"/>
                </a:solidFill>
                <a:latin typeface="Inter" pitchFamily="34" charset="0"/>
                <a:ea typeface="Inter" pitchFamily="34" charset="-122"/>
                <a:cs typeface="Inter" pitchFamily="34" charset="-120"/>
              </a:rPr>
              <a:t>Daily Production</a:t>
            </a:r>
            <a:endParaRPr lang="en-US" sz="1865" dirty="0"/>
          </a:p>
        </p:txBody>
      </p:sp>
      <p:sp>
        <p:nvSpPr>
          <p:cNvPr id="12" name="Text 6"/>
          <p:cNvSpPr/>
          <p:nvPr/>
        </p:nvSpPr>
        <p:spPr>
          <a:xfrm>
            <a:off x="1894880" y="4302919"/>
            <a:ext cx="6585942" cy="909757"/>
          </a:xfrm>
          <a:prstGeom prst="rect">
            <a:avLst/>
          </a:prstGeom>
          <a:noFill/>
          <a:ln/>
        </p:spPr>
        <p:txBody>
          <a:bodyPr wrap="square" rtlCol="0" anchor="t"/>
          <a:lstStyle/>
          <a:p>
            <a:pPr marL="0" indent="0" algn="l">
              <a:lnSpc>
                <a:spcPts val="2388"/>
              </a:lnSpc>
              <a:buNone/>
            </a:pPr>
            <a:r>
              <a:rPr lang="en-US" sz="1492" kern="0" spc="-30" dirty="0">
                <a:solidFill>
                  <a:srgbClr val="272525"/>
                </a:solidFill>
                <a:latin typeface="Inter" pitchFamily="34" charset="0"/>
                <a:ea typeface="Inter" pitchFamily="34" charset="-122"/>
                <a:cs typeface="Inter" pitchFamily="34" charset="-120"/>
              </a:rPr>
              <a:t>To maintain freshness, production occurs daily, with a focus on preserving the natural flavors and textures of the ingredients. This ensures that consumers receive the freshest possible products.</a:t>
            </a:r>
            <a:endParaRPr lang="en-US" sz="1492" dirty="0"/>
          </a:p>
        </p:txBody>
      </p:sp>
      <p:pic>
        <p:nvPicPr>
          <p:cNvPr id="13" name="Image 4" descr="preencoded.png"/>
          <p:cNvPicPr>
            <a:picLocks noChangeAspect="1"/>
          </p:cNvPicPr>
          <p:nvPr/>
        </p:nvPicPr>
        <p:blipFill>
          <a:blip r:embed="rId7"/>
          <a:stretch>
            <a:fillRect/>
          </a:stretch>
        </p:blipFill>
        <p:spPr>
          <a:xfrm>
            <a:off x="663178" y="5402104"/>
            <a:ext cx="947499" cy="1698427"/>
          </a:xfrm>
          <a:prstGeom prst="rect">
            <a:avLst/>
          </a:prstGeom>
        </p:spPr>
      </p:pic>
      <p:sp>
        <p:nvSpPr>
          <p:cNvPr id="14" name="Text 7"/>
          <p:cNvSpPr/>
          <p:nvPr/>
        </p:nvSpPr>
        <p:spPr>
          <a:xfrm>
            <a:off x="1894880" y="5591532"/>
            <a:ext cx="2368748" cy="296108"/>
          </a:xfrm>
          <a:prstGeom prst="rect">
            <a:avLst/>
          </a:prstGeom>
          <a:noFill/>
          <a:ln/>
        </p:spPr>
        <p:txBody>
          <a:bodyPr wrap="none" rtlCol="0" anchor="t"/>
          <a:lstStyle/>
          <a:p>
            <a:pPr marL="0" indent="0" algn="l">
              <a:lnSpc>
                <a:spcPts val="2332"/>
              </a:lnSpc>
              <a:buNone/>
            </a:pPr>
            <a:r>
              <a:rPr lang="en-US" sz="1865" b="1" kern="0" spc="-56" dirty="0">
                <a:solidFill>
                  <a:srgbClr val="272525"/>
                </a:solidFill>
                <a:latin typeface="Inter" pitchFamily="34" charset="0"/>
                <a:ea typeface="Inter" pitchFamily="34" charset="-122"/>
                <a:cs typeface="Inter" pitchFamily="34" charset="-120"/>
              </a:rPr>
              <a:t>Cold Fermentation</a:t>
            </a:r>
            <a:endParaRPr lang="en-US" sz="1865" dirty="0"/>
          </a:p>
        </p:txBody>
      </p:sp>
      <p:sp>
        <p:nvSpPr>
          <p:cNvPr id="15" name="Text 8"/>
          <p:cNvSpPr/>
          <p:nvPr/>
        </p:nvSpPr>
        <p:spPr>
          <a:xfrm>
            <a:off x="1894880" y="6001345"/>
            <a:ext cx="6585942" cy="909757"/>
          </a:xfrm>
          <a:prstGeom prst="rect">
            <a:avLst/>
          </a:prstGeom>
          <a:noFill/>
          <a:ln/>
        </p:spPr>
        <p:txBody>
          <a:bodyPr wrap="square" rtlCol="0" anchor="t"/>
          <a:lstStyle/>
          <a:p>
            <a:pPr marL="0" indent="0" algn="l">
              <a:lnSpc>
                <a:spcPts val="2388"/>
              </a:lnSpc>
              <a:buNone/>
            </a:pPr>
            <a:r>
              <a:rPr lang="en-US" sz="1492" kern="0" spc="-30" dirty="0">
                <a:solidFill>
                  <a:srgbClr val="272525"/>
                </a:solidFill>
                <a:latin typeface="Inter" pitchFamily="34" charset="0"/>
                <a:ea typeface="Inter" pitchFamily="34" charset="-122"/>
                <a:cs typeface="Inter" pitchFamily="34" charset="-120"/>
              </a:rPr>
              <a:t>iD Fresh Food employs a 12-16 hour cold fermentation process for its batter products. This process enhances flavor and texture while ensuring the safety and quality of the products.</a:t>
            </a:r>
            <a:endParaRPr lang="en-US" sz="149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33172"/>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555915"/>
          </a:xfrm>
          <a:prstGeom prst="rect">
            <a:avLst/>
          </a:prstGeom>
        </p:spPr>
      </p:pic>
      <p:sp>
        <p:nvSpPr>
          <p:cNvPr id="5" name="Text 2"/>
          <p:cNvSpPr/>
          <p:nvPr/>
        </p:nvSpPr>
        <p:spPr>
          <a:xfrm>
            <a:off x="1730454" y="3118128"/>
            <a:ext cx="9632633" cy="638889"/>
          </a:xfrm>
          <a:prstGeom prst="rect">
            <a:avLst/>
          </a:prstGeom>
          <a:noFill/>
          <a:ln/>
        </p:spPr>
        <p:txBody>
          <a:bodyPr wrap="none" rtlCol="0" anchor="t"/>
          <a:lstStyle/>
          <a:p>
            <a:pPr marL="0" indent="0">
              <a:lnSpc>
                <a:spcPts val="5031"/>
              </a:lnSpc>
              <a:buNone/>
            </a:pPr>
            <a:r>
              <a:rPr lang="en-US" sz="4025" b="1" kern="0" spc="-121" dirty="0">
                <a:solidFill>
                  <a:srgbClr val="000000"/>
                </a:solidFill>
                <a:latin typeface="Inter" pitchFamily="34" charset="0"/>
                <a:ea typeface="Inter" pitchFamily="34" charset="-122"/>
                <a:cs typeface="Inter" pitchFamily="34" charset="-120"/>
              </a:rPr>
              <a:t>Distribution Model: Optimizing Efficiency</a:t>
            </a:r>
            <a:endParaRPr lang="en-US" sz="4025" dirty="0"/>
          </a:p>
        </p:txBody>
      </p:sp>
      <p:sp>
        <p:nvSpPr>
          <p:cNvPr id="6" name="Shape 3"/>
          <p:cNvSpPr/>
          <p:nvPr/>
        </p:nvSpPr>
        <p:spPr>
          <a:xfrm>
            <a:off x="1730454" y="4063722"/>
            <a:ext cx="11169491" cy="3607237"/>
          </a:xfrm>
          <a:prstGeom prst="roundRect">
            <a:avLst>
              <a:gd name="adj" fmla="val 2381"/>
            </a:avLst>
          </a:prstGeom>
          <a:noFill/>
          <a:ln w="7620">
            <a:solidFill>
              <a:srgbClr val="000000">
                <a:alpha val="8000"/>
              </a:srgbClr>
            </a:solidFill>
            <a:prstDash val="solid"/>
          </a:ln>
        </p:spPr>
        <p:txBody>
          <a:bodyPr/>
          <a:lstStyle/>
          <a:p>
            <a:endParaRPr lang="en-IN"/>
          </a:p>
        </p:txBody>
      </p:sp>
      <p:sp>
        <p:nvSpPr>
          <p:cNvPr id="7" name="Shape 4"/>
          <p:cNvSpPr/>
          <p:nvPr/>
        </p:nvSpPr>
        <p:spPr>
          <a:xfrm>
            <a:off x="1738074" y="4071342"/>
            <a:ext cx="11154251" cy="587573"/>
          </a:xfrm>
          <a:prstGeom prst="rect">
            <a:avLst/>
          </a:prstGeom>
          <a:solidFill>
            <a:srgbClr val="FFFFFF">
              <a:alpha val="4000"/>
            </a:srgbClr>
          </a:solidFill>
          <a:ln/>
        </p:spPr>
        <p:txBody>
          <a:bodyPr/>
          <a:lstStyle/>
          <a:p>
            <a:endParaRPr lang="en-IN"/>
          </a:p>
        </p:txBody>
      </p:sp>
      <p:sp>
        <p:nvSpPr>
          <p:cNvPr id="8" name="Text 5"/>
          <p:cNvSpPr/>
          <p:nvPr/>
        </p:nvSpPr>
        <p:spPr>
          <a:xfrm>
            <a:off x="1942505" y="4201597"/>
            <a:ext cx="5164455" cy="327065"/>
          </a:xfrm>
          <a:prstGeom prst="rect">
            <a:avLst/>
          </a:prstGeom>
          <a:noFill/>
          <a:ln/>
        </p:spPr>
        <p:txBody>
          <a:bodyPr wrap="none" rtlCol="0" anchor="t"/>
          <a:lstStyle/>
          <a:p>
            <a:pPr marL="0" indent="0">
              <a:lnSpc>
                <a:spcPts val="2576"/>
              </a:lnSpc>
              <a:buNone/>
            </a:pPr>
            <a:r>
              <a:rPr lang="en-US" sz="1610" kern="0" spc="-32" dirty="0">
                <a:solidFill>
                  <a:srgbClr val="272525"/>
                </a:solidFill>
                <a:latin typeface="Inter" pitchFamily="34" charset="0"/>
                <a:ea typeface="Inter" pitchFamily="34" charset="-122"/>
                <a:cs typeface="Inter" pitchFamily="34" charset="-120"/>
              </a:rPr>
              <a:t>Key Features</a:t>
            </a:r>
            <a:endParaRPr lang="en-US" sz="1610" dirty="0"/>
          </a:p>
        </p:txBody>
      </p:sp>
      <p:sp>
        <p:nvSpPr>
          <p:cNvPr id="9" name="Text 6"/>
          <p:cNvSpPr/>
          <p:nvPr/>
        </p:nvSpPr>
        <p:spPr>
          <a:xfrm>
            <a:off x="7523440" y="4201597"/>
            <a:ext cx="5164455" cy="327065"/>
          </a:xfrm>
          <a:prstGeom prst="rect">
            <a:avLst/>
          </a:prstGeom>
          <a:noFill/>
          <a:ln/>
        </p:spPr>
        <p:txBody>
          <a:bodyPr wrap="none" rtlCol="0" anchor="t"/>
          <a:lstStyle/>
          <a:p>
            <a:pPr marL="0" indent="0">
              <a:lnSpc>
                <a:spcPts val="2576"/>
              </a:lnSpc>
              <a:buNone/>
            </a:pPr>
            <a:r>
              <a:rPr lang="en-US" sz="1610" kern="0" spc="-32" dirty="0">
                <a:solidFill>
                  <a:srgbClr val="272525"/>
                </a:solidFill>
                <a:latin typeface="Inter" pitchFamily="34" charset="0"/>
                <a:ea typeface="Inter" pitchFamily="34" charset="-122"/>
                <a:cs typeface="Inter" pitchFamily="34" charset="-120"/>
              </a:rPr>
              <a:t>Details</a:t>
            </a:r>
            <a:endParaRPr lang="en-US" sz="1610" dirty="0"/>
          </a:p>
        </p:txBody>
      </p:sp>
      <p:sp>
        <p:nvSpPr>
          <p:cNvPr id="10" name="Shape 7"/>
          <p:cNvSpPr/>
          <p:nvPr/>
        </p:nvSpPr>
        <p:spPr>
          <a:xfrm>
            <a:off x="1738074" y="4658916"/>
            <a:ext cx="11154251" cy="587573"/>
          </a:xfrm>
          <a:prstGeom prst="rect">
            <a:avLst/>
          </a:prstGeom>
          <a:solidFill>
            <a:srgbClr val="000000">
              <a:alpha val="4000"/>
            </a:srgbClr>
          </a:solidFill>
          <a:ln/>
        </p:spPr>
        <p:txBody>
          <a:bodyPr/>
          <a:lstStyle/>
          <a:p>
            <a:endParaRPr lang="en-IN"/>
          </a:p>
        </p:txBody>
      </p:sp>
      <p:sp>
        <p:nvSpPr>
          <p:cNvPr id="11" name="Text 8"/>
          <p:cNvSpPr/>
          <p:nvPr/>
        </p:nvSpPr>
        <p:spPr>
          <a:xfrm>
            <a:off x="1942505" y="4789170"/>
            <a:ext cx="5164455" cy="327065"/>
          </a:xfrm>
          <a:prstGeom prst="rect">
            <a:avLst/>
          </a:prstGeom>
          <a:noFill/>
          <a:ln/>
        </p:spPr>
        <p:txBody>
          <a:bodyPr wrap="none" rtlCol="0" anchor="t"/>
          <a:lstStyle/>
          <a:p>
            <a:pPr marL="0" indent="0">
              <a:lnSpc>
                <a:spcPts val="2576"/>
              </a:lnSpc>
              <a:buNone/>
            </a:pPr>
            <a:r>
              <a:rPr lang="en-US" sz="1610" kern="0" spc="-32" dirty="0">
                <a:solidFill>
                  <a:srgbClr val="272525"/>
                </a:solidFill>
                <a:latin typeface="Inter" pitchFamily="34" charset="0"/>
                <a:ea typeface="Inter" pitchFamily="34" charset="-122"/>
                <a:cs typeface="Inter" pitchFamily="34" charset="-120"/>
              </a:rPr>
              <a:t>Fleet Size</a:t>
            </a:r>
            <a:endParaRPr lang="en-US" sz="1610" dirty="0"/>
          </a:p>
        </p:txBody>
      </p:sp>
      <p:sp>
        <p:nvSpPr>
          <p:cNvPr id="12" name="Text 9"/>
          <p:cNvSpPr/>
          <p:nvPr/>
        </p:nvSpPr>
        <p:spPr>
          <a:xfrm>
            <a:off x="7523440" y="4789170"/>
            <a:ext cx="5164455" cy="327065"/>
          </a:xfrm>
          <a:prstGeom prst="rect">
            <a:avLst/>
          </a:prstGeom>
          <a:noFill/>
          <a:ln/>
        </p:spPr>
        <p:txBody>
          <a:bodyPr wrap="none" rtlCol="0" anchor="t"/>
          <a:lstStyle/>
          <a:p>
            <a:pPr marL="0" indent="0">
              <a:lnSpc>
                <a:spcPts val="2576"/>
              </a:lnSpc>
              <a:buNone/>
            </a:pPr>
            <a:r>
              <a:rPr lang="en-US" sz="1610" kern="0" spc="-32" dirty="0">
                <a:solidFill>
                  <a:srgbClr val="272525"/>
                </a:solidFill>
                <a:latin typeface="Inter" pitchFamily="34" charset="0"/>
                <a:ea typeface="Inter" pitchFamily="34" charset="-122"/>
                <a:cs typeface="Inter" pitchFamily="34" charset="-120"/>
              </a:rPr>
              <a:t>200+ vehicles across 6 cities</a:t>
            </a:r>
            <a:endParaRPr lang="en-US" sz="1610" dirty="0"/>
          </a:p>
        </p:txBody>
      </p:sp>
      <p:sp>
        <p:nvSpPr>
          <p:cNvPr id="13" name="Shape 10"/>
          <p:cNvSpPr/>
          <p:nvPr/>
        </p:nvSpPr>
        <p:spPr>
          <a:xfrm>
            <a:off x="1738074" y="5246489"/>
            <a:ext cx="11154251" cy="587573"/>
          </a:xfrm>
          <a:prstGeom prst="rect">
            <a:avLst/>
          </a:prstGeom>
          <a:solidFill>
            <a:srgbClr val="FFFFFF">
              <a:alpha val="4000"/>
            </a:srgbClr>
          </a:solidFill>
          <a:ln/>
        </p:spPr>
        <p:txBody>
          <a:bodyPr/>
          <a:lstStyle/>
          <a:p>
            <a:endParaRPr lang="en-IN"/>
          </a:p>
        </p:txBody>
      </p:sp>
      <p:sp>
        <p:nvSpPr>
          <p:cNvPr id="14" name="Text 11"/>
          <p:cNvSpPr/>
          <p:nvPr/>
        </p:nvSpPr>
        <p:spPr>
          <a:xfrm>
            <a:off x="1942505" y="5376743"/>
            <a:ext cx="5164455" cy="327065"/>
          </a:xfrm>
          <a:prstGeom prst="rect">
            <a:avLst/>
          </a:prstGeom>
          <a:noFill/>
          <a:ln/>
        </p:spPr>
        <p:txBody>
          <a:bodyPr wrap="none" rtlCol="0" anchor="t"/>
          <a:lstStyle/>
          <a:p>
            <a:pPr marL="0" indent="0">
              <a:lnSpc>
                <a:spcPts val="2576"/>
              </a:lnSpc>
              <a:buNone/>
            </a:pPr>
            <a:r>
              <a:rPr lang="en-US" sz="1610" kern="0" spc="-32" dirty="0">
                <a:solidFill>
                  <a:srgbClr val="272525"/>
                </a:solidFill>
                <a:latin typeface="Inter" pitchFamily="34" charset="0"/>
                <a:ea typeface="Inter" pitchFamily="34" charset="-122"/>
                <a:cs typeface="Inter" pitchFamily="34" charset="-120"/>
              </a:rPr>
              <a:t>Delivery Frequency</a:t>
            </a:r>
            <a:endParaRPr lang="en-US" sz="1610" dirty="0"/>
          </a:p>
        </p:txBody>
      </p:sp>
      <p:sp>
        <p:nvSpPr>
          <p:cNvPr id="15" name="Text 12"/>
          <p:cNvSpPr/>
          <p:nvPr/>
        </p:nvSpPr>
        <p:spPr>
          <a:xfrm>
            <a:off x="7523440" y="5376743"/>
            <a:ext cx="5164455" cy="327065"/>
          </a:xfrm>
          <a:prstGeom prst="rect">
            <a:avLst/>
          </a:prstGeom>
          <a:noFill/>
          <a:ln/>
        </p:spPr>
        <p:txBody>
          <a:bodyPr wrap="none" rtlCol="0" anchor="t"/>
          <a:lstStyle/>
          <a:p>
            <a:pPr marL="0" indent="0">
              <a:lnSpc>
                <a:spcPts val="2576"/>
              </a:lnSpc>
              <a:buNone/>
            </a:pPr>
            <a:r>
              <a:rPr lang="en-US" sz="1610" kern="0" spc="-32" dirty="0">
                <a:solidFill>
                  <a:srgbClr val="272525"/>
                </a:solidFill>
                <a:latin typeface="Inter" pitchFamily="34" charset="0"/>
                <a:ea typeface="Inter" pitchFamily="34" charset="-122"/>
                <a:cs typeface="Inter" pitchFamily="34" charset="-120"/>
              </a:rPr>
              <a:t>Daily replenishment</a:t>
            </a:r>
            <a:endParaRPr lang="en-US" sz="1610" dirty="0"/>
          </a:p>
        </p:txBody>
      </p:sp>
      <p:sp>
        <p:nvSpPr>
          <p:cNvPr id="16" name="Shape 13"/>
          <p:cNvSpPr/>
          <p:nvPr/>
        </p:nvSpPr>
        <p:spPr>
          <a:xfrm>
            <a:off x="1738074" y="5834063"/>
            <a:ext cx="11154251" cy="914638"/>
          </a:xfrm>
          <a:prstGeom prst="rect">
            <a:avLst/>
          </a:prstGeom>
          <a:solidFill>
            <a:srgbClr val="000000">
              <a:alpha val="4000"/>
            </a:srgbClr>
          </a:solidFill>
          <a:ln/>
        </p:spPr>
        <p:txBody>
          <a:bodyPr/>
          <a:lstStyle/>
          <a:p>
            <a:endParaRPr lang="en-IN"/>
          </a:p>
        </p:txBody>
      </p:sp>
      <p:sp>
        <p:nvSpPr>
          <p:cNvPr id="17" name="Text 14"/>
          <p:cNvSpPr/>
          <p:nvPr/>
        </p:nvSpPr>
        <p:spPr>
          <a:xfrm>
            <a:off x="1942505" y="5964317"/>
            <a:ext cx="5164455" cy="327065"/>
          </a:xfrm>
          <a:prstGeom prst="rect">
            <a:avLst/>
          </a:prstGeom>
          <a:noFill/>
          <a:ln/>
        </p:spPr>
        <p:txBody>
          <a:bodyPr wrap="none" rtlCol="0" anchor="t"/>
          <a:lstStyle/>
          <a:p>
            <a:pPr marL="0" indent="0">
              <a:lnSpc>
                <a:spcPts val="2576"/>
              </a:lnSpc>
              <a:buNone/>
            </a:pPr>
            <a:r>
              <a:rPr lang="en-US" sz="1610" kern="0" spc="-32" dirty="0">
                <a:solidFill>
                  <a:srgbClr val="272525"/>
                </a:solidFill>
                <a:latin typeface="Inter" pitchFamily="34" charset="0"/>
                <a:ea typeface="Inter" pitchFamily="34" charset="-122"/>
                <a:cs typeface="Inter" pitchFamily="34" charset="-120"/>
              </a:rPr>
              <a:t>Route Optimization</a:t>
            </a:r>
            <a:endParaRPr lang="en-US" sz="1610" dirty="0"/>
          </a:p>
        </p:txBody>
      </p:sp>
      <p:sp>
        <p:nvSpPr>
          <p:cNvPr id="18" name="Text 15"/>
          <p:cNvSpPr/>
          <p:nvPr/>
        </p:nvSpPr>
        <p:spPr>
          <a:xfrm>
            <a:off x="7523440" y="5964317"/>
            <a:ext cx="5164455" cy="654129"/>
          </a:xfrm>
          <a:prstGeom prst="rect">
            <a:avLst/>
          </a:prstGeom>
          <a:noFill/>
          <a:ln/>
        </p:spPr>
        <p:txBody>
          <a:bodyPr wrap="square" rtlCol="0" anchor="t"/>
          <a:lstStyle/>
          <a:p>
            <a:pPr marL="0" indent="0">
              <a:lnSpc>
                <a:spcPts val="2576"/>
              </a:lnSpc>
              <a:buNone/>
            </a:pPr>
            <a:r>
              <a:rPr lang="en-US" sz="1610" kern="0" spc="-32" dirty="0">
                <a:solidFill>
                  <a:srgbClr val="272525"/>
                </a:solidFill>
                <a:latin typeface="Inter" pitchFamily="34" charset="0"/>
                <a:ea typeface="Inter" pitchFamily="34" charset="-122"/>
                <a:cs typeface="Inter" pitchFamily="34" charset="-120"/>
              </a:rPr>
              <a:t>Software algorithms used to plan efficient routes and minimize delivery times.</a:t>
            </a:r>
            <a:endParaRPr lang="en-US" sz="1610" dirty="0"/>
          </a:p>
        </p:txBody>
      </p:sp>
      <p:sp>
        <p:nvSpPr>
          <p:cNvPr id="19" name="Shape 16"/>
          <p:cNvSpPr/>
          <p:nvPr/>
        </p:nvSpPr>
        <p:spPr>
          <a:xfrm>
            <a:off x="1738074" y="6748701"/>
            <a:ext cx="11154251" cy="914638"/>
          </a:xfrm>
          <a:prstGeom prst="rect">
            <a:avLst/>
          </a:prstGeom>
          <a:solidFill>
            <a:srgbClr val="FFFFFF">
              <a:alpha val="4000"/>
            </a:srgbClr>
          </a:solidFill>
          <a:ln/>
        </p:spPr>
        <p:txBody>
          <a:bodyPr/>
          <a:lstStyle/>
          <a:p>
            <a:endParaRPr lang="en-IN"/>
          </a:p>
        </p:txBody>
      </p:sp>
      <p:sp>
        <p:nvSpPr>
          <p:cNvPr id="20" name="Text 17"/>
          <p:cNvSpPr/>
          <p:nvPr/>
        </p:nvSpPr>
        <p:spPr>
          <a:xfrm>
            <a:off x="1942505" y="6878955"/>
            <a:ext cx="5164455" cy="327065"/>
          </a:xfrm>
          <a:prstGeom prst="rect">
            <a:avLst/>
          </a:prstGeom>
          <a:noFill/>
          <a:ln/>
        </p:spPr>
        <p:txBody>
          <a:bodyPr wrap="none" rtlCol="0" anchor="t"/>
          <a:lstStyle/>
          <a:p>
            <a:pPr marL="0" indent="0">
              <a:lnSpc>
                <a:spcPts val="2576"/>
              </a:lnSpc>
              <a:buNone/>
            </a:pPr>
            <a:r>
              <a:rPr lang="en-US" sz="1610" kern="0" spc="-32" dirty="0">
                <a:solidFill>
                  <a:srgbClr val="272525"/>
                </a:solidFill>
                <a:latin typeface="Inter" pitchFamily="34" charset="0"/>
                <a:ea typeface="Inter" pitchFamily="34" charset="-122"/>
                <a:cs typeface="Inter" pitchFamily="34" charset="-120"/>
              </a:rPr>
              <a:t>Inventory Management</a:t>
            </a:r>
            <a:endParaRPr lang="en-US" sz="1610" dirty="0"/>
          </a:p>
        </p:txBody>
      </p:sp>
      <p:sp>
        <p:nvSpPr>
          <p:cNvPr id="21" name="Text 18"/>
          <p:cNvSpPr/>
          <p:nvPr/>
        </p:nvSpPr>
        <p:spPr>
          <a:xfrm>
            <a:off x="7523440" y="6878955"/>
            <a:ext cx="5164455" cy="654129"/>
          </a:xfrm>
          <a:prstGeom prst="rect">
            <a:avLst/>
          </a:prstGeom>
          <a:noFill/>
          <a:ln/>
        </p:spPr>
        <p:txBody>
          <a:bodyPr wrap="square" rtlCol="0" anchor="t"/>
          <a:lstStyle/>
          <a:p>
            <a:pPr marL="0" indent="0">
              <a:lnSpc>
                <a:spcPts val="2576"/>
              </a:lnSpc>
              <a:buNone/>
            </a:pPr>
            <a:r>
              <a:rPr lang="en-US" sz="1610" kern="0" spc="-32" dirty="0">
                <a:solidFill>
                  <a:srgbClr val="272525"/>
                </a:solidFill>
                <a:latin typeface="Inter" pitchFamily="34" charset="0"/>
                <a:ea typeface="Inter" pitchFamily="34" charset="-122"/>
                <a:cs typeface="Inter" pitchFamily="34" charset="-120"/>
              </a:rPr>
              <a:t>Real-time tracking of stock levels at stores and warehouses.</a:t>
            </a:r>
            <a:endParaRPr lang="en-US" sz="161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791539"/>
            <a:ext cx="9440347" cy="1080135"/>
          </a:xfrm>
          <a:prstGeom prst="rect">
            <a:avLst/>
          </a:prstGeom>
          <a:noFill/>
          <a:ln/>
        </p:spPr>
        <p:txBody>
          <a:bodyPr wrap="square" rtlCol="0" anchor="t"/>
          <a:lstStyle/>
          <a:p>
            <a:pPr marL="0" indent="0">
              <a:lnSpc>
                <a:spcPts val="4253"/>
              </a:lnSpc>
              <a:buNone/>
            </a:pPr>
            <a:r>
              <a:rPr lang="en-US" sz="3402" b="1" kern="0" spc="-102" dirty="0">
                <a:solidFill>
                  <a:srgbClr val="000000"/>
                </a:solidFill>
                <a:latin typeface="Inter" pitchFamily="34" charset="0"/>
                <a:ea typeface="Inter" pitchFamily="34" charset="-122"/>
                <a:cs typeface="Inter" pitchFamily="34" charset="-120"/>
              </a:rPr>
              <a:t>Analytical Model: Forecasting Demand at the Store Level</a:t>
            </a:r>
            <a:endParaRPr lang="en-US" sz="3402" dirty="0"/>
          </a:p>
        </p:txBody>
      </p:sp>
      <p:pic>
        <p:nvPicPr>
          <p:cNvPr id="6" name="Image 1" descr="preencoded.png"/>
          <p:cNvPicPr>
            <a:picLocks noChangeAspect="1"/>
          </p:cNvPicPr>
          <p:nvPr/>
        </p:nvPicPr>
        <p:blipFill>
          <a:blip r:embed="rId4"/>
          <a:stretch>
            <a:fillRect/>
          </a:stretch>
        </p:blipFill>
        <p:spPr>
          <a:xfrm>
            <a:off x="2594967" y="4130873"/>
            <a:ext cx="431959" cy="431959"/>
          </a:xfrm>
          <a:prstGeom prst="rect">
            <a:avLst/>
          </a:prstGeom>
        </p:spPr>
      </p:pic>
      <p:sp>
        <p:nvSpPr>
          <p:cNvPr id="7" name="Text 3"/>
          <p:cNvSpPr/>
          <p:nvPr/>
        </p:nvSpPr>
        <p:spPr>
          <a:xfrm>
            <a:off x="2594967" y="4735592"/>
            <a:ext cx="2160270" cy="269915"/>
          </a:xfrm>
          <a:prstGeom prst="rect">
            <a:avLst/>
          </a:prstGeom>
          <a:noFill/>
          <a:ln/>
        </p:spPr>
        <p:txBody>
          <a:bodyPr wrap="none" rtlCol="0" anchor="t"/>
          <a:lstStyle/>
          <a:p>
            <a:pPr marL="0" indent="0" algn="l">
              <a:lnSpc>
                <a:spcPts val="2126"/>
              </a:lnSpc>
              <a:buNone/>
            </a:pPr>
            <a:r>
              <a:rPr lang="en-US" sz="1701" b="1" kern="0" spc="-51" dirty="0">
                <a:solidFill>
                  <a:srgbClr val="272525"/>
                </a:solidFill>
                <a:latin typeface="Inter" pitchFamily="34" charset="0"/>
                <a:ea typeface="Inter" pitchFamily="34" charset="-122"/>
                <a:cs typeface="Inter" pitchFamily="34" charset="-120"/>
              </a:rPr>
              <a:t>Historical Sales Data</a:t>
            </a:r>
            <a:endParaRPr lang="en-US" sz="1701" dirty="0"/>
          </a:p>
        </p:txBody>
      </p:sp>
      <p:sp>
        <p:nvSpPr>
          <p:cNvPr id="8" name="Text 4"/>
          <p:cNvSpPr/>
          <p:nvPr/>
        </p:nvSpPr>
        <p:spPr>
          <a:xfrm>
            <a:off x="2594967" y="5109091"/>
            <a:ext cx="2165628" cy="1659493"/>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The model utilizes historical sales data at the store level for each SKU. This data provides insights into past demand patterns and seasonal variations.</a:t>
            </a:r>
            <a:endParaRPr lang="en-US" sz="1361" dirty="0"/>
          </a:p>
        </p:txBody>
      </p:sp>
      <p:pic>
        <p:nvPicPr>
          <p:cNvPr id="9" name="Image 2" descr="preencoded.png"/>
          <p:cNvPicPr>
            <a:picLocks noChangeAspect="1"/>
          </p:cNvPicPr>
          <p:nvPr/>
        </p:nvPicPr>
        <p:blipFill>
          <a:blip r:embed="rId5"/>
          <a:stretch>
            <a:fillRect/>
          </a:stretch>
        </p:blipFill>
        <p:spPr>
          <a:xfrm>
            <a:off x="5019794" y="4130873"/>
            <a:ext cx="431959" cy="431959"/>
          </a:xfrm>
          <a:prstGeom prst="rect">
            <a:avLst/>
          </a:prstGeom>
        </p:spPr>
      </p:pic>
      <p:sp>
        <p:nvSpPr>
          <p:cNvPr id="10" name="Text 5"/>
          <p:cNvSpPr/>
          <p:nvPr/>
        </p:nvSpPr>
        <p:spPr>
          <a:xfrm>
            <a:off x="5019794" y="4735592"/>
            <a:ext cx="2165747" cy="539829"/>
          </a:xfrm>
          <a:prstGeom prst="rect">
            <a:avLst/>
          </a:prstGeom>
          <a:noFill/>
          <a:ln/>
        </p:spPr>
        <p:txBody>
          <a:bodyPr wrap="square" rtlCol="0" anchor="t"/>
          <a:lstStyle/>
          <a:p>
            <a:pPr marL="0" indent="0" algn="l">
              <a:lnSpc>
                <a:spcPts val="2126"/>
              </a:lnSpc>
              <a:buNone/>
            </a:pPr>
            <a:r>
              <a:rPr lang="en-US" sz="1701" b="1" kern="0" spc="-51" dirty="0">
                <a:solidFill>
                  <a:srgbClr val="272525"/>
                </a:solidFill>
                <a:latin typeface="Inter" pitchFamily="34" charset="0"/>
                <a:ea typeface="Inter" pitchFamily="34" charset="-122"/>
                <a:cs typeface="Inter" pitchFamily="34" charset="-120"/>
              </a:rPr>
              <a:t>Returns Data Analysis</a:t>
            </a:r>
            <a:endParaRPr lang="en-US" sz="1701" dirty="0"/>
          </a:p>
        </p:txBody>
      </p:sp>
      <p:sp>
        <p:nvSpPr>
          <p:cNvPr id="11" name="Text 6"/>
          <p:cNvSpPr/>
          <p:nvPr/>
        </p:nvSpPr>
        <p:spPr>
          <a:xfrm>
            <a:off x="5019794" y="5379006"/>
            <a:ext cx="2165747" cy="1936075"/>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Returns data is also incorporated into the model to understand factors leading to product returns. This helps identify potential issues with production or distribution.</a:t>
            </a:r>
            <a:endParaRPr lang="en-US" sz="1361" dirty="0"/>
          </a:p>
        </p:txBody>
      </p:sp>
      <p:pic>
        <p:nvPicPr>
          <p:cNvPr id="12" name="Image 3" descr="preencoded.png"/>
          <p:cNvPicPr>
            <a:picLocks noChangeAspect="1"/>
          </p:cNvPicPr>
          <p:nvPr/>
        </p:nvPicPr>
        <p:blipFill>
          <a:blip r:embed="rId6"/>
          <a:stretch>
            <a:fillRect/>
          </a:stretch>
        </p:blipFill>
        <p:spPr>
          <a:xfrm>
            <a:off x="7444740" y="4130873"/>
            <a:ext cx="431959" cy="431959"/>
          </a:xfrm>
          <a:prstGeom prst="rect">
            <a:avLst/>
          </a:prstGeom>
        </p:spPr>
      </p:pic>
      <p:sp>
        <p:nvSpPr>
          <p:cNvPr id="13" name="Text 7"/>
          <p:cNvSpPr/>
          <p:nvPr/>
        </p:nvSpPr>
        <p:spPr>
          <a:xfrm>
            <a:off x="7444740" y="4735592"/>
            <a:ext cx="2160270" cy="269915"/>
          </a:xfrm>
          <a:prstGeom prst="rect">
            <a:avLst/>
          </a:prstGeom>
          <a:noFill/>
          <a:ln/>
        </p:spPr>
        <p:txBody>
          <a:bodyPr wrap="none" rtlCol="0" anchor="t"/>
          <a:lstStyle/>
          <a:p>
            <a:pPr marL="0" indent="0" algn="l">
              <a:lnSpc>
                <a:spcPts val="2126"/>
              </a:lnSpc>
              <a:buNone/>
            </a:pPr>
            <a:r>
              <a:rPr lang="en-US" sz="1701" b="1" kern="0" spc="-51" dirty="0">
                <a:solidFill>
                  <a:srgbClr val="272525"/>
                </a:solidFill>
                <a:latin typeface="Inter" pitchFamily="34" charset="0"/>
                <a:ea typeface="Inter" pitchFamily="34" charset="-122"/>
                <a:cs typeface="Inter" pitchFamily="34" charset="-120"/>
              </a:rPr>
              <a:t>Time Series Analysis</a:t>
            </a:r>
            <a:endParaRPr lang="en-US" sz="1701" dirty="0"/>
          </a:p>
        </p:txBody>
      </p:sp>
      <p:sp>
        <p:nvSpPr>
          <p:cNvPr id="14" name="Text 8"/>
          <p:cNvSpPr/>
          <p:nvPr/>
        </p:nvSpPr>
        <p:spPr>
          <a:xfrm>
            <a:off x="7444740" y="5109091"/>
            <a:ext cx="2165628" cy="1936075"/>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Time series analysis techniques are applied to the sales and returns data to identify trends, seasonality, and other patterns that influence demand.</a:t>
            </a:r>
            <a:endParaRPr lang="en-US" sz="1361" dirty="0"/>
          </a:p>
        </p:txBody>
      </p:sp>
      <p:pic>
        <p:nvPicPr>
          <p:cNvPr id="15" name="Image 4" descr="preencoded.png"/>
          <p:cNvPicPr>
            <a:picLocks noChangeAspect="1"/>
          </p:cNvPicPr>
          <p:nvPr/>
        </p:nvPicPr>
        <p:blipFill>
          <a:blip r:embed="rId7"/>
          <a:stretch>
            <a:fillRect/>
          </a:stretch>
        </p:blipFill>
        <p:spPr>
          <a:xfrm>
            <a:off x="9869567" y="4130873"/>
            <a:ext cx="431959" cy="431959"/>
          </a:xfrm>
          <a:prstGeom prst="rect">
            <a:avLst/>
          </a:prstGeom>
        </p:spPr>
      </p:pic>
      <p:sp>
        <p:nvSpPr>
          <p:cNvPr id="16" name="Text 9"/>
          <p:cNvSpPr/>
          <p:nvPr/>
        </p:nvSpPr>
        <p:spPr>
          <a:xfrm>
            <a:off x="9869567" y="4735592"/>
            <a:ext cx="2160270" cy="269915"/>
          </a:xfrm>
          <a:prstGeom prst="rect">
            <a:avLst/>
          </a:prstGeom>
          <a:noFill/>
          <a:ln/>
        </p:spPr>
        <p:txBody>
          <a:bodyPr wrap="none" rtlCol="0" anchor="t"/>
          <a:lstStyle/>
          <a:p>
            <a:pPr marL="0" indent="0" algn="l">
              <a:lnSpc>
                <a:spcPts val="2126"/>
              </a:lnSpc>
              <a:buNone/>
            </a:pPr>
            <a:r>
              <a:rPr lang="en-US" sz="1701" b="1" kern="0" spc="-51" dirty="0">
                <a:solidFill>
                  <a:srgbClr val="272525"/>
                </a:solidFill>
                <a:latin typeface="Inter" pitchFamily="34" charset="0"/>
                <a:ea typeface="Inter" pitchFamily="34" charset="-122"/>
                <a:cs typeface="Inter" pitchFamily="34" charset="-120"/>
              </a:rPr>
              <a:t>Predictive Algorithms</a:t>
            </a:r>
            <a:endParaRPr lang="en-US" sz="1701" dirty="0"/>
          </a:p>
        </p:txBody>
      </p:sp>
      <p:sp>
        <p:nvSpPr>
          <p:cNvPr id="17" name="Text 10"/>
          <p:cNvSpPr/>
          <p:nvPr/>
        </p:nvSpPr>
        <p:spPr>
          <a:xfrm>
            <a:off x="9869567" y="5109091"/>
            <a:ext cx="2165747" cy="2489240"/>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Inter" pitchFamily="34" charset="0"/>
                <a:ea typeface="Inter" pitchFamily="34" charset="-122"/>
                <a:cs typeface="Inter" pitchFamily="34" charset="-120"/>
              </a:rPr>
              <a:t>The model employs advanced predictive algorithms to forecast future demand based on historical data and identified patterns. These algorithms are continuously refined based on new data and market insights.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1680210"/>
            <a:ext cx="4869180" cy="4869180"/>
          </a:xfrm>
          <a:prstGeom prst="rect">
            <a:avLst/>
          </a:prstGeom>
        </p:spPr>
      </p:pic>
      <p:sp>
        <p:nvSpPr>
          <p:cNvPr id="6" name="Text 2"/>
          <p:cNvSpPr/>
          <p:nvPr/>
        </p:nvSpPr>
        <p:spPr>
          <a:xfrm>
            <a:off x="6350437" y="797123"/>
            <a:ext cx="7415927" cy="2314575"/>
          </a:xfrm>
          <a:prstGeom prst="rect">
            <a:avLst/>
          </a:prstGeom>
          <a:noFill/>
          <a:ln/>
        </p:spPr>
        <p:txBody>
          <a:bodyPr wrap="square" rtlCol="0" anchor="t"/>
          <a:lstStyle/>
          <a:p>
            <a:pPr marL="0" indent="0">
              <a:lnSpc>
                <a:spcPts val="6075"/>
              </a:lnSpc>
              <a:buNone/>
            </a:pPr>
            <a:r>
              <a:rPr lang="en-US" sz="4860" b="1" kern="0" spc="-146" dirty="0">
                <a:solidFill>
                  <a:srgbClr val="000000"/>
                </a:solidFill>
                <a:latin typeface="Inter" pitchFamily="34" charset="0"/>
                <a:ea typeface="Inter" pitchFamily="34" charset="-122"/>
                <a:cs typeface="Inter" pitchFamily="34" charset="-120"/>
              </a:rPr>
              <a:t>Creating a More Predictable and Responsive Organization</a:t>
            </a:r>
            <a:endParaRPr lang="en-US" sz="4860" dirty="0"/>
          </a:p>
        </p:txBody>
      </p:sp>
      <p:sp>
        <p:nvSpPr>
          <p:cNvPr id="7" name="Text 3"/>
          <p:cNvSpPr/>
          <p:nvPr/>
        </p:nvSpPr>
        <p:spPr>
          <a:xfrm>
            <a:off x="6350437" y="3481983"/>
            <a:ext cx="7415927" cy="3950494"/>
          </a:xfrm>
          <a:prstGeom prst="rect">
            <a:avLst/>
          </a:prstGeom>
          <a:noFill/>
          <a:ln/>
        </p:spPr>
        <p:txBody>
          <a:bodyPr wrap="square" rtlCol="0" anchor="t"/>
          <a:lstStyle/>
          <a:p>
            <a:pPr marL="0" indent="0">
              <a:lnSpc>
                <a:spcPts val="3110"/>
              </a:lnSpc>
              <a:buNone/>
            </a:pPr>
            <a:r>
              <a:rPr lang="en-US" sz="1944" kern="0" spc="-39" dirty="0">
                <a:solidFill>
                  <a:srgbClr val="272525"/>
                </a:solidFill>
                <a:latin typeface="Inter" pitchFamily="34" charset="0"/>
                <a:ea typeface="Inter" pitchFamily="34" charset="-122"/>
                <a:cs typeface="Inter" pitchFamily="34" charset="-120"/>
              </a:rPr>
              <a:t>The analytical model implemented by iD Fresh Food aims to create a more predictable and responsive organization. This approach will streamline production, optimize distribution, and ultimately increase SKU velocity, reducing operational challenges and enhancing customer satisfaction. The success of this initiative will be measured by its ability to minimize returns, avoid stock-outs, and ensure that customers consistently receive fresh, high-quality products. This will not only benefit iD Fresh Food, but also contribute to building a more sustainable and efficient food supply chain.</a:t>
            </a:r>
            <a:endParaRPr lang="en-US" sz="1944" dirty="0"/>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24</TotalTime>
  <Words>1853</Words>
  <Application>Microsoft Office PowerPoint</Application>
  <PresentationFormat>Custom</PresentationFormat>
  <Paragraphs>171</Paragraphs>
  <Slides>21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Arial</vt:lpstr>
      <vt:lpstr>Gill Sans MT</vt:lpstr>
      <vt:lpstr>Inter</vt:lpstr>
      <vt:lpstr>Open Sans</vt:lpstr>
      <vt:lpstr>Gallery</vt:lpstr>
      <vt:lpstr>TIME SERIES FORECASTING AND OPTIMIZATION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Sasi Kumar</cp:lastModifiedBy>
  <cp:revision>2</cp:revision>
  <dcterms:created xsi:type="dcterms:W3CDTF">2024-07-20T16:06:38Z</dcterms:created>
  <dcterms:modified xsi:type="dcterms:W3CDTF">2024-07-20T17:00:23Z</dcterms:modified>
</cp:coreProperties>
</file>